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5" r:id="rId2"/>
    <p:sldId id="330" r:id="rId3"/>
    <p:sldId id="338" r:id="rId4"/>
    <p:sldId id="366" r:id="rId5"/>
    <p:sldId id="367" r:id="rId6"/>
    <p:sldId id="368" r:id="rId7"/>
    <p:sldId id="480" r:id="rId8"/>
    <p:sldId id="481" r:id="rId9"/>
    <p:sldId id="321" r:id="rId10"/>
    <p:sldId id="369" r:id="rId11"/>
    <p:sldId id="483" r:id="rId12"/>
    <p:sldId id="371" r:id="rId13"/>
    <p:sldId id="372" r:id="rId14"/>
    <p:sldId id="373" r:id="rId15"/>
    <p:sldId id="471" r:id="rId16"/>
    <p:sldId id="472" r:id="rId17"/>
    <p:sldId id="473" r:id="rId18"/>
    <p:sldId id="484" r:id="rId19"/>
    <p:sldId id="374" r:id="rId20"/>
    <p:sldId id="375" r:id="rId21"/>
    <p:sldId id="377" r:id="rId2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FD0"/>
    <a:srgbClr val="FFF7C8"/>
    <a:srgbClr val="FFFCE4"/>
    <a:srgbClr val="008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1"/>
    <p:restoredTop sz="91370"/>
  </p:normalViewPr>
  <p:slideViewPr>
    <p:cSldViewPr>
      <p:cViewPr>
        <p:scale>
          <a:sx n="76" d="100"/>
          <a:sy n="76" d="100"/>
        </p:scale>
        <p:origin x="205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DF3E9-E3FD-194B-A2C9-17322D0C6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B143C-3C9F-B342-B3C1-D44B63DA24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34A29FF-664F-BD42-9B3F-FDB7C4D0532D}" type="datetime1">
              <a:rPr lang="it-IT" altLang="it-IT"/>
              <a:pPr>
                <a:defRPr/>
              </a:pPr>
              <a:t>12/04/20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C4DD7-D4C1-1E4F-8782-D609F5E50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2F941-8A0A-454D-B49F-89DAA8C59B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B14479-DB9D-804D-97FD-F6ECF3CC92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AE8B3B3-E734-3A43-AD62-02555B468D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0C499D9-AD08-1A44-AE5C-8E6DB4F5F3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0C7616B-F428-C74C-8865-2800AB45D8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94E343EB-EFCD-8041-9EAF-457A7394804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24C22C6-E110-6C46-95F8-7A97CF905C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E5E52A26-6546-0C41-9ABF-E41F8247C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0ED9695-E049-8047-89F9-5DB704CC5E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CD1DE7C4-82FF-C440-A93E-CC0ED0007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957C37D4-8F15-C34D-83D8-65EF2E58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F8DC469-D845-5845-9B76-2CDE1F9C2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3CA168-AE2A-4F4E-BEAC-70B9F2664F63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92378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72720-C9E0-F045-95D9-EA3BE12A6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4582E-2953-9A44-BB57-E20A9C29B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AC2E57-BF19-4547-A1C1-49C3CCB4D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D4863-6ED7-DE4C-8A66-081DD5AC1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622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35DD9-BB83-9A43-8AD2-4E6E757ED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A03E42-26A9-3745-8A5F-AA4F48B5F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F106D1-4BE1-E746-A2C3-2718D8FD5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5C5B8-5780-4741-9F20-E3FBB27692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08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C76824-6455-1347-95D1-6BAECEC32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EBB91E-29B1-3842-9E93-59928B3A2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961EA4-EC21-F043-9F12-49FF858F6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2C10A-D618-5B42-834E-043F23B3E6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688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515F60-474C-E240-A06E-ED0EAAD9C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65942-755F-084C-929E-FDCB66F54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13A17-F517-214D-8629-78B98ADB0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AFC3-918D-5640-8C7E-9A4D3C1508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330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D6B364-5503-2F44-983A-BC6E4C215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27895B-3E1E-6545-BEE5-3B5C4D96F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26A82B-347F-474C-9892-4612548D8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BA3B-B720-C440-A9DA-3715CA84F4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34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3212E9-7463-644A-93A9-A2CE44C71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E4995-124D-6A45-B20D-8B2D3EA7D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E560EA-E5F5-0140-8079-3CAC8D16C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615F-63DA-CA45-B08A-19C2BB222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F14D9-2760-8E4A-B428-EAA51277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458414-4D95-614A-913C-19131E391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D39B3-771D-AE44-9E77-E6725F499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7C660-0349-034D-BD9C-B15E300806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948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5DDE60-1EE7-E343-8BE1-A7B1B2FB1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6F6BAF-EC1A-824B-BB7C-7062190B5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1085C7-4A9C-1A43-BB00-E942F7144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FB07-D4B2-F640-8133-9C86F2E3B3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19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292BDE-3680-A949-9911-F7E2D15DF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293E74-B38D-2A47-986B-F94B6E216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00E359-9BE8-2845-8881-52352C92F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F2A1D-7F09-A848-BFFD-F3E9EBB8A2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646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1C86251-4E3C-7D41-801E-093D40EAC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BFCEAA-F2B1-D644-A9FD-0165558C3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53C641-0DA0-4D43-B6DA-553ACE412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C7FC9-3134-3F49-89E5-2EC904B44E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68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A3224D-7BA2-B248-8818-8172277F2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6B7D8-35E7-3748-A1BE-A0B4E798E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0AA5D-974B-EF42-AFCC-14F6D4360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634D-6ACB-1F4A-8495-2EDD93E90C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348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85AD6-6A2F-3441-83A2-6F9C4F467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FB999-FE7B-D14C-AFA8-B273C7BCA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4C3BB-525A-534F-A015-2CAC512CD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57A-D5AA-A647-ABCA-213C54FE55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249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74AEC9-747D-2340-BE0C-29ED3364B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9831CA-15D7-A440-A5FA-021F5B55A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ED759E-A619-2B45-9942-C9814DA6B2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B32F38-2915-1C4F-AB38-C2C3ECB774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Valenti,2020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D18124-8D9F-7145-A23E-736F830CEA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030825A-1185-4E41-A322-8A04328C0C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emf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file:////Users/daniela/Dropbox/Daniela%20files/00Sito_Dan/Sito_Daniela/Lezioni_trigo/Trigo6a+acustica/Valenti_Trigo_acustica/Trigo_Acustica_Presenta2/sinusoide_fourier.mp3" TargetMode="Externa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3.png"/><Relationship Id="rId2" Type="http://schemas.openxmlformats.org/officeDocument/2006/relationships/audio" Target="file:////Users/daniela/Dropbox/Daniela%20files/00Sito_Dan/Sito_Daniela/Lezioni_trigo/Trigo6a+acustica/Valenti_Trigo_acustica/Trigo_Acustica_Presenta2/Quadra.mp3" TargetMode="External"/><Relationship Id="rId1" Type="http://schemas.microsoft.com/office/2007/relationships/media" Target="file:////Users/daniela/Dropbox/Daniela%20files/00Sito_Dan/Sito_Daniela/Lezioni_trigo/Trigo6a+acustica/Valenti_Trigo_acustica/Trigo_Acustica_Presenta2/Quadra.mp3" TargetMode="External"/><Relationship Id="rId6" Type="http://schemas.openxmlformats.org/officeDocument/2006/relationships/audio" Target="file:////Users/daniela/Dropbox/Daniela%20files/00Sito_Dan/Sito_Daniela/Lezioni_trigo/Trigo6a+acustica/Valenti_Trigo_acustica/Trigo_Acustica_Presenta2/d_sega2.mp3" TargetMode="External"/><Relationship Id="rId11" Type="http://schemas.openxmlformats.org/officeDocument/2006/relationships/image" Target="../media/image12.png"/><Relationship Id="rId5" Type="http://schemas.microsoft.com/office/2007/relationships/media" Target="file:////Users/daniela/Dropbox/Daniela%20files/00Sito_Dan/Sito_Daniela/Lezioni_trigo/Trigo6a+acustica/Valenti_Trigo_acustica/Trigo_Acustica_Presenta2/d_sega2.mp3" TargetMode="External"/><Relationship Id="rId10" Type="http://schemas.openxmlformats.org/officeDocument/2006/relationships/image" Target="../media/image11.png"/><Relationship Id="rId4" Type="http://schemas.openxmlformats.org/officeDocument/2006/relationships/audio" Target="file:////Users/daniela/Dropbox/Daniela%20files/00Sito_Dan/Sito_Daniela/Lezioni_trigo/Trigo6a+acustica/Valenti_Trigo_acustica/Trigo_Acustica_Presenta2/sinusoide_fourier.mp3" TargetMode="Externa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466B0-A1AD-BA41-8D0F-72D176DB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Musica e serie di Fourier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348FD2-E368-8245-867F-44304A05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dirty="0"/>
              <a:t>Daniela Valenti,2020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A7655E-6C77-B640-8789-D0A34E2C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CBA3B-B720-C440-A9DA-3715CA84F4CF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0831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id="{C488C589-FF8A-4249-A39F-EAA88194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53200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731450-3004-BC44-B4C4-5660E9F6EBED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23555" name="Footer Placeholder 6">
            <a:extLst>
              <a:ext uri="{FF2B5EF4-FFF2-40B4-BE49-F238E27FC236}">
                <a16:creationId xmlns:a16="http://schemas.microsoft.com/office/drawing/2014/main" id="{F64EC874-239A-A04C-BCAA-E169E21A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B8BE2A86-ADE5-EA48-82BF-89817E9E4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Esperienze sul suono</a:t>
            </a:r>
          </a:p>
        </p:txBody>
      </p:sp>
      <p:sp>
        <p:nvSpPr>
          <p:cNvPr id="23559" name="Rectangle 18">
            <a:extLst>
              <a:ext uri="{FF2B5EF4-FFF2-40B4-BE49-F238E27FC236}">
                <a16:creationId xmlns:a16="http://schemas.microsoft.com/office/drawing/2014/main" id="{45E3D9D6-799F-344D-874E-535226E79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0" y="4608442"/>
            <a:ext cx="2351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Hermann von </a:t>
            </a:r>
            <a:r>
              <a:rPr lang="it-IT" altLang="it-IT" sz="1800" b="1" dirty="0" err="1">
                <a:latin typeface="Arial Narrow" panose="020B0604020202020204" pitchFamily="34" charset="0"/>
              </a:rPr>
              <a:t>Helmholtz</a:t>
            </a:r>
            <a:endParaRPr lang="it-IT" altLang="it-IT" sz="1800" b="1" dirty="0"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       1821 – 1894</a:t>
            </a:r>
          </a:p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Medico, fisico, fisiologo</a:t>
            </a:r>
          </a:p>
        </p:txBody>
      </p:sp>
      <p:pic>
        <p:nvPicPr>
          <p:cNvPr id="23561" name="Picture 24" descr="helmholtz2.jpg">
            <a:extLst>
              <a:ext uri="{FF2B5EF4-FFF2-40B4-BE49-F238E27FC236}">
                <a16:creationId xmlns:a16="http://schemas.microsoft.com/office/drawing/2014/main" id="{24C98CB1-F51A-094E-A2CD-81500E732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5042" r="6400" b="33333"/>
          <a:stretch>
            <a:fillRect/>
          </a:stretch>
        </p:blipFill>
        <p:spPr bwMode="auto">
          <a:xfrm>
            <a:off x="611560" y="1305391"/>
            <a:ext cx="2448272" cy="30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29" descr="6_risuonatori_di_helmholtz.jpg">
            <a:extLst>
              <a:ext uri="{FF2B5EF4-FFF2-40B4-BE49-F238E27FC236}">
                <a16:creationId xmlns:a16="http://schemas.microsoft.com/office/drawing/2014/main" id="{FA7F6F4D-937C-4E4B-AE01-E7AAC91DC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2469" r="2499" b="24321"/>
          <a:stretch>
            <a:fillRect/>
          </a:stretch>
        </p:blipFill>
        <p:spPr bwMode="auto">
          <a:xfrm>
            <a:off x="4343400" y="2435708"/>
            <a:ext cx="4054475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5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id="{C488C589-FF8A-4249-A39F-EAA88194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53200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731450-3004-BC44-B4C4-5660E9F6EBED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23555" name="Footer Placeholder 6">
            <a:extLst>
              <a:ext uri="{FF2B5EF4-FFF2-40B4-BE49-F238E27FC236}">
                <a16:creationId xmlns:a16="http://schemas.microsoft.com/office/drawing/2014/main" id="{F64EC874-239A-A04C-BCAA-E169E21A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B8BE2A86-ADE5-EA48-82BF-89817E9E4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I ‘risuonatori’ di </a:t>
            </a:r>
            <a:r>
              <a:rPr lang="it-IT" altLang="it-IT" sz="3600" b="1" dirty="0" err="1">
                <a:solidFill>
                  <a:srgbClr val="FF3300"/>
                </a:solidFill>
                <a:latin typeface="Arial Narrow" panose="020B0604020202020204" pitchFamily="34" charset="0"/>
              </a:rPr>
              <a:t>Helmholtz</a:t>
            </a:r>
            <a:endParaRPr lang="it-IT" altLang="it-IT" sz="3600" b="1" dirty="0">
              <a:solidFill>
                <a:srgbClr val="FF3300"/>
              </a:solidFill>
              <a:latin typeface="Arial Narrow" panose="020B0604020202020204" pitchFamily="34" charset="0"/>
            </a:endParaRPr>
          </a:p>
        </p:txBody>
      </p:sp>
      <p:pic>
        <p:nvPicPr>
          <p:cNvPr id="2" name="11.Helmholtz_Resonator.mov">
            <a:hlinkClick r:id="" action="ppaction://media"/>
            <a:extLst>
              <a:ext uri="{FF2B5EF4-FFF2-40B4-BE49-F238E27FC236}">
                <a16:creationId xmlns:a16="http://schemas.microsoft.com/office/drawing/2014/main" id="{C5570F21-E72D-364A-B47A-2408176D6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70" y="1021804"/>
            <a:ext cx="8503929" cy="47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>
            <a:extLst>
              <a:ext uri="{FF2B5EF4-FFF2-40B4-BE49-F238E27FC236}">
                <a16:creationId xmlns:a16="http://schemas.microsoft.com/office/drawing/2014/main" id="{2C5269A3-60EC-664A-BCED-3D7A5564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E6862C-0134-BE46-8AEE-3941BBA730C4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24579" name="Footer Placeholder 6">
            <a:extLst>
              <a:ext uri="{FF2B5EF4-FFF2-40B4-BE49-F238E27FC236}">
                <a16:creationId xmlns:a16="http://schemas.microsoft.com/office/drawing/2014/main" id="{F640F5F0-FE1D-4F42-9AB0-0AEEBC0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24580" name="Picture 13">
            <a:extLst>
              <a:ext uri="{FF2B5EF4-FFF2-40B4-BE49-F238E27FC236}">
                <a16:creationId xmlns:a16="http://schemas.microsoft.com/office/drawing/2014/main" id="{59D858D4-3EE2-CC4A-AD97-17E0D94D1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2">
            <a:extLst>
              <a:ext uri="{FF2B5EF4-FFF2-40B4-BE49-F238E27FC236}">
                <a16:creationId xmlns:a16="http://schemas.microsoft.com/office/drawing/2014/main" id="{2C44DF2F-4270-BC4A-8E97-002A4D01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>
                <a:solidFill>
                  <a:srgbClr val="FF3300"/>
                </a:solidFill>
                <a:latin typeface="Arial Narrow" panose="020B0604020202020204" pitchFamily="34" charset="0"/>
              </a:rPr>
              <a:t>Teorie ed esperienze di analisi dei suoni</a:t>
            </a:r>
          </a:p>
        </p:txBody>
      </p:sp>
      <p:sp>
        <p:nvSpPr>
          <p:cNvPr id="24582" name="Rectangle 18">
            <a:extLst>
              <a:ext uri="{FF2B5EF4-FFF2-40B4-BE49-F238E27FC236}">
                <a16:creationId xmlns:a16="http://schemas.microsoft.com/office/drawing/2014/main" id="{10B0F613-36DF-284F-AEAF-6101C3F1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990600"/>
            <a:ext cx="2109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>
                <a:solidFill>
                  <a:srgbClr val="0000FF"/>
                </a:solidFill>
                <a:latin typeface="Arial Narrow" panose="020B0604020202020204" pitchFamily="34" charset="0"/>
              </a:rPr>
              <a:t>Hermann von Helmholtz</a:t>
            </a:r>
          </a:p>
          <a:p>
            <a:pPr eaLnBrk="1" hangingPunct="1"/>
            <a:r>
              <a:rPr lang="it-IT" altLang="it-IT" sz="1600" b="1">
                <a:solidFill>
                  <a:srgbClr val="0000FF"/>
                </a:solidFill>
                <a:latin typeface="Arial Narrow" panose="020B0604020202020204" pitchFamily="34" charset="0"/>
              </a:rPr>
              <a:t>       1821 – 1894</a:t>
            </a:r>
          </a:p>
        </p:txBody>
      </p:sp>
      <p:sp>
        <p:nvSpPr>
          <p:cNvPr id="24583" name="Rectangle 20">
            <a:extLst>
              <a:ext uri="{FF2B5EF4-FFF2-40B4-BE49-F238E27FC236}">
                <a16:creationId xmlns:a16="http://schemas.microsoft.com/office/drawing/2014/main" id="{2F0C591E-20BC-284A-8250-523F11FA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pic>
        <p:nvPicPr>
          <p:cNvPr id="24584" name="Picture 27" descr="Schermata 2014-04-22 a 12.25.45.png">
            <a:extLst>
              <a:ext uri="{FF2B5EF4-FFF2-40B4-BE49-F238E27FC236}">
                <a16:creationId xmlns:a16="http://schemas.microsoft.com/office/drawing/2014/main" id="{F4DA4817-DBDF-C14F-B94E-15839B71F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3886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077A6CE0-F3DA-2348-A9F0-F69DB453C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90800"/>
            <a:ext cx="457200" cy="1905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4586" name="Picture 12" descr="Schermata 2014-04-22 a 12.25.55.png">
            <a:extLst>
              <a:ext uri="{FF2B5EF4-FFF2-40B4-BE49-F238E27FC236}">
                <a16:creationId xmlns:a16="http://schemas.microsoft.com/office/drawing/2014/main" id="{92DEF522-53D5-C044-A52F-9CD785BE7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38100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CF94D56D-3F2D-5546-A95E-F926105B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90800"/>
            <a:ext cx="457200" cy="1905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24588" name="Rectangle 16">
            <a:extLst>
              <a:ext uri="{FF2B5EF4-FFF2-40B4-BE49-F238E27FC236}">
                <a16:creationId xmlns:a16="http://schemas.microsoft.com/office/drawing/2014/main" id="{D6D0F517-357D-314B-A668-C9FF022D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  <a:latin typeface="Arial Narrow" panose="020B0604020202020204" pitchFamily="34" charset="0"/>
              </a:rPr>
              <a:t>Jean Baptiste Fourier</a:t>
            </a:r>
          </a:p>
          <a:p>
            <a:pPr eaLnBrk="1" hangingPunct="1"/>
            <a:r>
              <a:rPr lang="it-IT" altLang="it-IT" sz="1800" b="1">
                <a:latin typeface="Arial Narrow" panose="020B0604020202020204" pitchFamily="34" charset="0"/>
              </a:rPr>
              <a:t>      </a:t>
            </a:r>
            <a:r>
              <a:rPr lang="it-IT" altLang="it-IT" sz="1800" b="1">
                <a:solidFill>
                  <a:srgbClr val="FF0000"/>
                </a:solidFill>
                <a:latin typeface="Arial Narrow" panose="020B0604020202020204" pitchFamily="34" charset="0"/>
              </a:rPr>
              <a:t>1768 – 1830</a:t>
            </a:r>
            <a:endParaRPr lang="it-IT" altLang="it-IT" sz="1800"/>
          </a:p>
        </p:txBody>
      </p:sp>
      <p:sp>
        <p:nvSpPr>
          <p:cNvPr id="24589" name="TextBox 17">
            <a:extLst>
              <a:ext uri="{FF2B5EF4-FFF2-40B4-BE49-F238E27FC236}">
                <a16:creationId xmlns:a16="http://schemas.microsoft.com/office/drawing/2014/main" id="{4F8F70E4-FD43-2E45-9DCB-3E15987B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>
                <a:latin typeface="Arial Narrow" panose="020B0604020202020204" pitchFamily="34" charset="0"/>
              </a:rPr>
              <a:t>Una funzione periodica di periodo T</a:t>
            </a:r>
          </a:p>
        </p:txBody>
      </p:sp>
      <p:sp>
        <p:nvSpPr>
          <p:cNvPr id="24590" name="TextBox 19">
            <a:extLst>
              <a:ext uri="{FF2B5EF4-FFF2-40B4-BE49-F238E27FC236}">
                <a16:creationId xmlns:a16="http://schemas.microsoft.com/office/drawing/2014/main" id="{76131E15-37E6-D940-8B85-2B99BDD56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 Narrow" panose="020B0604020202020204" pitchFamily="34" charset="0"/>
              </a:rPr>
              <a:t>Può essere ottenuta</a:t>
            </a:r>
          </a:p>
        </p:txBody>
      </p:sp>
      <p:sp>
        <p:nvSpPr>
          <p:cNvPr id="24591" name="TextBox 21">
            <a:extLst>
              <a:ext uri="{FF2B5EF4-FFF2-40B4-BE49-F238E27FC236}">
                <a16:creationId xmlns:a16="http://schemas.microsoft.com/office/drawing/2014/main" id="{58BD35E5-50D6-CA4C-BA28-9DDF5DC26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2133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 Narrow" panose="020B0604020202020204" pitchFamily="34" charset="0"/>
              </a:rPr>
              <a:t>Con una somma di funzioni sinusoidali, ciascuna con periodo T</a:t>
            </a:r>
            <a:r>
              <a:rPr lang="it-IT" altLang="it-IT" sz="1800" b="1" baseline="-25000">
                <a:latin typeface="Arial Narrow" panose="020B0604020202020204" pitchFamily="34" charset="0"/>
              </a:rPr>
              <a:t>n</a:t>
            </a:r>
            <a:r>
              <a:rPr lang="it-IT" altLang="it-IT" sz="1800" b="1">
                <a:latin typeface="Arial Narrow" panose="020B0604020202020204" pitchFamily="34" charset="0"/>
              </a:rPr>
              <a:t> = T/n e ampiezza A</a:t>
            </a:r>
            <a:r>
              <a:rPr lang="it-IT" altLang="it-IT" sz="1800" b="1" baseline="-25000">
                <a:latin typeface="Arial Narrow" panose="020B0604020202020204" pitchFamily="34" charset="0"/>
              </a:rPr>
              <a:t>n </a:t>
            </a:r>
            <a:r>
              <a:rPr lang="it-IT" altLang="it-IT" sz="1800" b="1">
                <a:latin typeface="Arial Narrow" panose="020B0604020202020204" pitchFamily="34" charset="0"/>
              </a:rPr>
              <a:t>opportuna.</a:t>
            </a:r>
          </a:p>
        </p:txBody>
      </p:sp>
      <p:sp>
        <p:nvSpPr>
          <p:cNvPr id="24592" name="TextBox 22">
            <a:extLst>
              <a:ext uri="{FF2B5EF4-FFF2-40B4-BE49-F238E27FC236}">
                <a16:creationId xmlns:a16="http://schemas.microsoft.com/office/drawing/2014/main" id="{75CADC5E-BD19-2D4C-830E-45A9C4DAC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6764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>
                <a:latin typeface="Arial Narrow" panose="020B0604020202020204" pitchFamily="34" charset="0"/>
              </a:rPr>
              <a:t>Il suono emesso da uno strumento musicale.</a:t>
            </a:r>
          </a:p>
        </p:txBody>
      </p:sp>
      <p:sp>
        <p:nvSpPr>
          <p:cNvPr id="24593" name="TextBox 23">
            <a:extLst>
              <a:ext uri="{FF2B5EF4-FFF2-40B4-BE49-F238E27FC236}">
                <a16:creationId xmlns:a16="http://schemas.microsoft.com/office/drawing/2014/main" id="{57251045-E9E8-164C-90BD-8CE1C3B42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590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 Narrow" panose="020B0604020202020204" pitchFamily="34" charset="0"/>
              </a:rPr>
              <a:t>Può essere analizzato con i ‘risuonatori’</a:t>
            </a:r>
          </a:p>
        </p:txBody>
      </p:sp>
      <p:sp>
        <p:nvSpPr>
          <p:cNvPr id="24594" name="TextBox 26">
            <a:extLst>
              <a:ext uri="{FF2B5EF4-FFF2-40B4-BE49-F238E27FC236}">
                <a16:creationId xmlns:a16="http://schemas.microsoft.com/office/drawing/2014/main" id="{53A092B2-46D8-CE46-87E2-879B5595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953000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latin typeface="Arial Narrow" panose="020B0604020202020204" pitchFamily="34" charset="0"/>
              </a:rPr>
              <a:t>Risulta composto da suoni sinusoidali, detti ARMONICHE</a:t>
            </a:r>
          </a:p>
        </p:txBody>
      </p:sp>
      <p:pic>
        <p:nvPicPr>
          <p:cNvPr id="24595" name="Picture 28" descr="Helmholtz_resonator.jpg">
            <a:extLst>
              <a:ext uri="{FF2B5EF4-FFF2-40B4-BE49-F238E27FC236}">
                <a16:creationId xmlns:a16="http://schemas.microsoft.com/office/drawing/2014/main" id="{4E8846A2-D693-EA4A-963A-95471A5EB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8888" r="17390" b="11111"/>
          <a:stretch>
            <a:fillRect/>
          </a:stretch>
        </p:blipFill>
        <p:spPr bwMode="auto">
          <a:xfrm>
            <a:off x="7162800" y="3352800"/>
            <a:ext cx="1206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9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A9206A27-45E0-A34A-A081-F2F66C6C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646713-15C1-3F48-82E3-D031CFBF9A94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BDCED3A5-78A3-AD46-87D5-5235B18E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25604" name="Picture 13">
            <a:extLst>
              <a:ext uri="{FF2B5EF4-FFF2-40B4-BE49-F238E27FC236}">
                <a16:creationId xmlns:a16="http://schemas.microsoft.com/office/drawing/2014/main" id="{C4B70525-3685-BD4E-A0B3-16B78B0A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0CED944F-D7A3-0846-9676-D8A47D87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320357"/>
            <a:ext cx="6553200" cy="58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Sintesi additiva dei suoni</a:t>
            </a: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3A1A37DA-B4B9-BF4B-B934-039F8BB56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pic>
        <p:nvPicPr>
          <p:cNvPr id="25607" name="Picture 27" descr="Schermata 2014-04-22 a 12.25.45.png">
            <a:extLst>
              <a:ext uri="{FF2B5EF4-FFF2-40B4-BE49-F238E27FC236}">
                <a16:creationId xmlns:a16="http://schemas.microsoft.com/office/drawing/2014/main" id="{C7EB5E93-0BDB-2F46-9231-15B7AF6DD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25" y="1140271"/>
            <a:ext cx="4136590" cy="156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18973B5D-3767-F44B-92A1-F3FCD27DB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457200" cy="11846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5609" name="Picture 12" descr="Schermata 2014-04-22 a 12.25.55.png">
            <a:extLst>
              <a:ext uri="{FF2B5EF4-FFF2-40B4-BE49-F238E27FC236}">
                <a16:creationId xmlns:a16="http://schemas.microsoft.com/office/drawing/2014/main" id="{DBFF03AB-C6AC-084C-87F1-5F24B865E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83" y="3902406"/>
            <a:ext cx="4446917" cy="17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D80CC62-0EA4-6D40-B869-A03CB85D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457200" cy="12354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3C68BAA9-99A8-374C-94C3-D0DA33B6F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2" y="4179886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      Una funzione periodica di periodo T</a:t>
            </a:r>
          </a:p>
        </p:txBody>
      </p:sp>
      <p:sp>
        <p:nvSpPr>
          <p:cNvPr id="25612" name="TextBox 19">
            <a:extLst>
              <a:ext uri="{FF2B5EF4-FFF2-40B4-BE49-F238E27FC236}">
                <a16:creationId xmlns:a16="http://schemas.microsoft.com/office/drawing/2014/main" id="{97E03A8C-BD03-E84B-9773-72310FCA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63" y="3052762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Ottengo </a:t>
            </a:r>
          </a:p>
        </p:txBody>
      </p:sp>
      <p:sp>
        <p:nvSpPr>
          <p:cNvPr id="25613" name="TextBox 21">
            <a:extLst>
              <a:ext uri="{FF2B5EF4-FFF2-40B4-BE49-F238E27FC236}">
                <a16:creationId xmlns:a16="http://schemas.microsoft.com/office/drawing/2014/main" id="{EC73D92D-5A72-4B41-A2D6-119E06109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33136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Addiziono funzioni sinusoidali, ciascuna con periodo T</a:t>
            </a:r>
            <a:r>
              <a:rPr lang="it-IT" altLang="it-IT" sz="1800" b="1" baseline="-25000" dirty="0">
                <a:latin typeface="Arial Narrow" panose="020B0604020202020204" pitchFamily="34" charset="0"/>
              </a:rPr>
              <a:t>n</a:t>
            </a:r>
            <a:r>
              <a:rPr lang="it-IT" altLang="it-IT" sz="1800" b="1" dirty="0">
                <a:latin typeface="Arial Narrow" panose="020B0604020202020204" pitchFamily="34" charset="0"/>
              </a:rPr>
              <a:t> = T/</a:t>
            </a:r>
            <a:r>
              <a:rPr lang="it-IT" altLang="it-IT" sz="1800" b="1" dirty="0" err="1">
                <a:latin typeface="Arial Narrow" panose="020B0604020202020204" pitchFamily="34" charset="0"/>
              </a:rPr>
              <a:t>n</a:t>
            </a:r>
            <a:r>
              <a:rPr lang="it-IT" altLang="it-IT" sz="1800" b="1" dirty="0">
                <a:latin typeface="Arial Narrow" panose="020B0604020202020204" pitchFamily="34" charset="0"/>
              </a:rPr>
              <a:t> e ampiezza A</a:t>
            </a:r>
            <a:r>
              <a:rPr lang="it-IT" altLang="it-IT" sz="1800" b="1" baseline="-25000" dirty="0">
                <a:latin typeface="Arial Narrow" panose="020B0604020202020204" pitchFamily="34" charset="0"/>
              </a:rPr>
              <a:t>n </a:t>
            </a:r>
            <a:r>
              <a:rPr lang="it-IT" altLang="it-IT" sz="1800" b="1" dirty="0">
                <a:latin typeface="Arial Narrow" panose="020B0604020202020204" pitchFamily="34" charset="0"/>
              </a:rPr>
              <a:t>opportuna.</a:t>
            </a:r>
          </a:p>
        </p:txBody>
      </p:sp>
      <p:sp>
        <p:nvSpPr>
          <p:cNvPr id="25614" name="TextBox 22">
            <a:extLst>
              <a:ext uri="{FF2B5EF4-FFF2-40B4-BE49-F238E27FC236}">
                <a16:creationId xmlns:a16="http://schemas.microsoft.com/office/drawing/2014/main" id="{E8221E7A-B50E-6945-B4EC-A011DCA95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345" y="4272838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Il suono emesso da uno strumento musicale.</a:t>
            </a:r>
          </a:p>
        </p:txBody>
      </p:sp>
      <p:sp>
        <p:nvSpPr>
          <p:cNvPr id="25615" name="TextBox 23">
            <a:extLst>
              <a:ext uri="{FF2B5EF4-FFF2-40B4-BE49-F238E27FC236}">
                <a16:creationId xmlns:a16="http://schemas.microsoft.com/office/drawing/2014/main" id="{5874DE39-24A9-EA4D-8A2A-5A03DF69A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91481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Posso ottenere</a:t>
            </a:r>
          </a:p>
        </p:txBody>
      </p:sp>
      <p:sp>
        <p:nvSpPr>
          <p:cNvPr id="25616" name="TextBox 26">
            <a:extLst>
              <a:ext uri="{FF2B5EF4-FFF2-40B4-BE49-F238E27FC236}">
                <a16:creationId xmlns:a16="http://schemas.microsoft.com/office/drawing/2014/main" id="{3527B7A5-68E9-D345-A7D0-F3A16575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72" y="1143000"/>
            <a:ext cx="227565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Emetto, nello stesso momento, più suoni sinusoidali di periodo e ampiezza opportuni</a:t>
            </a:r>
          </a:p>
        </p:txBody>
      </p:sp>
    </p:spTree>
    <p:extLst>
      <p:ext uri="{BB962C8B-B14F-4D97-AF65-F5344CB8AC3E}">
        <p14:creationId xmlns:p14="http://schemas.microsoft.com/office/powerpoint/2010/main" val="204764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275BDB6B-1A3B-004F-8BC9-B1F927C3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C6979A-75BD-4B40-8234-632E5AA7303E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CACCE20-628D-9B4A-B952-8068C40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C8ABC194-43D2-9C4A-AC4F-67DED5D1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EFE38F06-5885-194B-BD55-D7899E27F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Serie di Fourier con simulatore di segnali</a:t>
            </a:r>
          </a:p>
        </p:txBody>
      </p:sp>
      <p:pic>
        <p:nvPicPr>
          <p:cNvPr id="26631" name="Picture 7" descr="Acustica_presenta2_fig1.jpg">
            <a:extLst>
              <a:ext uri="{FF2B5EF4-FFF2-40B4-BE49-F238E27FC236}">
                <a16:creationId xmlns:a16="http://schemas.microsoft.com/office/drawing/2014/main" id="{2E408715-A21B-EE4E-B5A7-353AC347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60118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109B90-CB0F-1A45-874C-C8B5B765A8A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819400" y="3276600"/>
            <a:ext cx="2590800" cy="137160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TextBox 12">
            <a:extLst>
              <a:ext uri="{FF2B5EF4-FFF2-40B4-BE49-F238E27FC236}">
                <a16:creationId xmlns:a16="http://schemas.microsoft.com/office/drawing/2014/main" id="{1C033F35-0FFD-D442-B3BE-5DB17DEF2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05400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Per ottenere il grafico grigio dovrei sommare infinite sinusoidi.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La curva nera, somma di 11 sinusoidi, ne è un’approssimazione.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All’aumentare del numero di sinusoidi, migliora </a:t>
            </a:r>
            <a:r>
              <a:rPr lang="it-IT" altLang="it-IT" b="1">
                <a:latin typeface="Arial Narrow" panose="020B0604020202020204" pitchFamily="34" charset="0"/>
              </a:rPr>
              <a:t>l’approssimazione.</a:t>
            </a:r>
            <a:endParaRPr lang="it-IT" altLang="it-IT" b="1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2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275BDB6B-1A3B-004F-8BC9-B1F927C3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C6979A-75BD-4B40-8234-632E5AA7303E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CACCE20-628D-9B4A-B952-8068C40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C8ABC194-43D2-9C4A-AC4F-67DED5D1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55" y="1604286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EFE38F06-5885-194B-BD55-D7899E27F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-60512"/>
            <a:ext cx="8686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‘Riprodurre’ il suono di uno strumento acustico con il simulatore di segnali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51F40D-6CC8-0B4B-AB36-5550E0F2EE55}"/>
              </a:ext>
            </a:extLst>
          </p:cNvPr>
          <p:cNvSpPr txBox="1"/>
          <p:nvPr/>
        </p:nvSpPr>
        <p:spPr>
          <a:xfrm>
            <a:off x="4125463" y="1911521"/>
            <a:ext cx="346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suono di un oboe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AB852B-60FF-094B-842C-58368A277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754" r="210" b="18562"/>
          <a:stretch/>
        </p:blipFill>
        <p:spPr>
          <a:xfrm>
            <a:off x="3352800" y="2792453"/>
            <a:ext cx="5382616" cy="361738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16ED983-874A-274B-B25C-3A2A1DA685EE}"/>
              </a:ext>
            </a:extLst>
          </p:cNvPr>
          <p:cNvSpPr txBox="1"/>
          <p:nvPr/>
        </p:nvSpPr>
        <p:spPr>
          <a:xfrm>
            <a:off x="3642984" y="6221981"/>
            <a:ext cx="4933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La sua rappresentazione grafica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9FB33FA-094A-8D4F-BD24-3D3609E73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15" y="1162444"/>
            <a:ext cx="3173288" cy="1766831"/>
          </a:xfrm>
          <a:prstGeom prst="rect">
            <a:avLst/>
          </a:prstGeom>
        </p:spPr>
      </p:pic>
      <p:pic>
        <p:nvPicPr>
          <p:cNvPr id="2" name="OBOE.mp3">
            <a:hlinkClick r:id="" action="ppaction://media"/>
            <a:extLst>
              <a:ext uri="{FF2B5EF4-FFF2-40B4-BE49-F238E27FC236}">
                <a16:creationId xmlns:a16="http://schemas.microsoft.com/office/drawing/2014/main" id="{A54268B0-5CE3-A24D-B13D-63CDA7EE6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3424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275BDB6B-1A3B-004F-8BC9-B1F927C3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C6979A-75BD-4B40-8234-632E5AA7303E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CACCE20-628D-9B4A-B952-8068C40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C8ABC194-43D2-9C4A-AC4F-67DED5D1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55" y="1604286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EFE38F06-5885-194B-BD55-D7899E27F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4866"/>
            <a:ext cx="8686800" cy="82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‘Riprodurre’ il suono di un oboe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AB852B-60FF-094B-842C-58368A277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754" r="210" b="18562"/>
          <a:stretch/>
        </p:blipFill>
        <p:spPr>
          <a:xfrm>
            <a:off x="107504" y="1055073"/>
            <a:ext cx="4877125" cy="32776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566BB3-4D91-4B41-8C6E-C3FEF98CD041}"/>
              </a:ext>
            </a:extLst>
          </p:cNvPr>
          <p:cNvSpPr txBox="1"/>
          <p:nvPr/>
        </p:nvSpPr>
        <p:spPr>
          <a:xfrm>
            <a:off x="5200275" y="1203888"/>
            <a:ext cx="38041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Analizzo il suono e trovo le prime quattro armoniche.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1B4D7B-61F8-7E47-B770-4A3AB41B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04" y="3340100"/>
            <a:ext cx="3276600" cy="3327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6564D8-82B5-D740-B96C-26933287B449}"/>
              </a:ext>
            </a:extLst>
          </p:cNvPr>
          <p:cNvSpPr txBox="1"/>
          <p:nvPr/>
        </p:nvSpPr>
        <p:spPr>
          <a:xfrm>
            <a:off x="565846" y="4733141"/>
            <a:ext cx="3574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2"/>
                </a:solidFill>
              </a:rPr>
              <a:t>Riproduco il suono con il software</a:t>
            </a:r>
          </a:p>
        </p:txBody>
      </p:sp>
    </p:spTree>
    <p:extLst>
      <p:ext uri="{BB962C8B-B14F-4D97-AF65-F5344CB8AC3E}">
        <p14:creationId xmlns:p14="http://schemas.microsoft.com/office/powerpoint/2010/main" val="239727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275BDB6B-1A3B-004F-8BC9-B1F927C3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C6979A-75BD-4B40-8234-632E5AA7303E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CACCE20-628D-9B4A-B952-8068C40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C8ABC194-43D2-9C4A-AC4F-67DED5D1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55" y="1604286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EFE38F06-5885-194B-BD55-D7899E27F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-3289"/>
            <a:ext cx="8686800" cy="82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‘Riprodurre’ il suono di un oboe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435BF0-FA97-D34C-9BE9-0BB669FE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7200800" cy="574845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1ECDE76-98A8-3B49-BC17-454CA225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225" y="1844824"/>
            <a:ext cx="205635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1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275BDB6B-1A3B-004F-8BC9-B1F927C3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C6979A-75BD-4B40-8234-632E5AA7303E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CACCE20-628D-9B4A-B952-8068C403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C8ABC194-43D2-9C4A-AC4F-67DED5D1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55" y="1604286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EFE38F06-5885-194B-BD55-D7899E27F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4866"/>
            <a:ext cx="8686800" cy="82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‘Riprodurre’ il suono di un oboe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51F8B3-1244-C545-8E96-0A66747BD0DB}"/>
              </a:ext>
            </a:extLst>
          </p:cNvPr>
          <p:cNvSpPr txBox="1"/>
          <p:nvPr/>
        </p:nvSpPr>
        <p:spPr>
          <a:xfrm>
            <a:off x="665700" y="773001"/>
            <a:ext cx="81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suono elettronico non è identico al suono dello strumento acustico, ma  … ci somiglia.</a:t>
            </a:r>
          </a:p>
          <a:p>
            <a:r>
              <a:rPr lang="it-IT" sz="2800" b="1" dirty="0"/>
              <a:t>E ho utilizzato solo 4 armoniche!</a:t>
            </a:r>
          </a:p>
          <a:p>
            <a:r>
              <a:rPr lang="it-IT" sz="2800" b="1" dirty="0"/>
              <a:t>Con un maggior numero di armoniche l’approssimazione migliorerebbe.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507DD06-481B-6343-B811-C7C82908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04" y="3147873"/>
            <a:ext cx="3888432" cy="236030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92C857D-AA88-D84B-8318-07AC510A0E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9" t="291" r="12273" b="16073"/>
          <a:stretch/>
        </p:blipFill>
        <p:spPr>
          <a:xfrm>
            <a:off x="356435" y="3147873"/>
            <a:ext cx="4395465" cy="3300861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6F05DF32-79A0-AA42-8F9B-44C2C9B8A9A3}"/>
              </a:ext>
            </a:extLst>
          </p:cNvPr>
          <p:cNvCxnSpPr>
            <a:cxnSpLocks/>
          </p:cNvCxnSpPr>
          <p:nvPr/>
        </p:nvCxnSpPr>
        <p:spPr>
          <a:xfrm>
            <a:off x="1691680" y="3179297"/>
            <a:ext cx="0" cy="323801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1BF62F0-8EFD-C848-BA49-466A0C8D254E}"/>
              </a:ext>
            </a:extLst>
          </p:cNvPr>
          <p:cNvCxnSpPr>
            <a:cxnSpLocks/>
          </p:cNvCxnSpPr>
          <p:nvPr/>
        </p:nvCxnSpPr>
        <p:spPr>
          <a:xfrm>
            <a:off x="2554167" y="3179297"/>
            <a:ext cx="0" cy="323801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oe_Fourier.mp3">
            <a:hlinkClick r:id="" action="ppaction://media"/>
            <a:extLst>
              <a:ext uri="{FF2B5EF4-FFF2-40B4-BE49-F238E27FC236}">
                <a16:creationId xmlns:a16="http://schemas.microsoft.com/office/drawing/2014/main" id="{D75B2481-F54F-F543-B383-457D5B79B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3884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A9206A27-45E0-A34A-A081-F2F66C6C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646713-15C1-3F48-82E3-D031CFBF9A94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BDCED3A5-78A3-AD46-87D5-5235B18E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25604" name="Picture 13">
            <a:extLst>
              <a:ext uri="{FF2B5EF4-FFF2-40B4-BE49-F238E27FC236}">
                <a16:creationId xmlns:a16="http://schemas.microsoft.com/office/drawing/2014/main" id="{C4B70525-3685-BD4E-A0B3-16B78B0A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0CED944F-D7A3-0846-9676-D8A47D87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04800"/>
            <a:ext cx="6553200" cy="7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Sintesi additiva dei suoni</a:t>
            </a: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3A1A37DA-B4B9-BF4B-B934-039F8BB56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5617" name="TextBox 24">
            <a:extLst>
              <a:ext uri="{FF2B5EF4-FFF2-40B4-BE49-F238E27FC236}">
                <a16:creationId xmlns:a16="http://schemas.microsoft.com/office/drawing/2014/main" id="{1F2CC849-2640-2041-9F14-CD1299BA2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906060"/>
            <a:ext cx="7704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/>
              <a:t>A partire dal 1930 elettricità ed elettronica per generare segnali sinusoidali.  </a:t>
            </a:r>
          </a:p>
        </p:txBody>
      </p:sp>
      <p:sp>
        <p:nvSpPr>
          <p:cNvPr id="25619" name="Rectangle 29">
            <a:extLst>
              <a:ext uri="{FF2B5EF4-FFF2-40B4-BE49-F238E27FC236}">
                <a16:creationId xmlns:a16="http://schemas.microsoft.com/office/drawing/2014/main" id="{0006673D-09CE-3142-B27A-B9C5328F8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31" y="1790619"/>
            <a:ext cx="48133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661115"/>
                </a:solidFill>
              </a:rPr>
              <a:t>Organi </a:t>
            </a:r>
            <a:r>
              <a:rPr lang="it-IT" altLang="it-IT" sz="2800" b="1" dirty="0" err="1">
                <a:solidFill>
                  <a:srgbClr val="661115"/>
                </a:solidFill>
              </a:rPr>
              <a:t>Hammond</a:t>
            </a:r>
            <a:r>
              <a:rPr lang="it-IT" altLang="it-IT" sz="2800" b="1" dirty="0">
                <a:solidFill>
                  <a:srgbClr val="661115"/>
                </a:solidFill>
              </a:rPr>
              <a:t>, </a:t>
            </a:r>
          </a:p>
          <a:p>
            <a:pPr eaLnBrk="1" hangingPunct="1"/>
            <a:r>
              <a:rPr lang="it-IT" altLang="it-IT" sz="2800" b="1" dirty="0">
                <a:solidFill>
                  <a:srgbClr val="661115"/>
                </a:solidFill>
              </a:rPr>
              <a:t>strumenti elettronici, …</a:t>
            </a:r>
          </a:p>
        </p:txBody>
      </p:sp>
      <p:pic>
        <p:nvPicPr>
          <p:cNvPr id="25620" name="Picture 9">
            <a:extLst>
              <a:ext uri="{FF2B5EF4-FFF2-40B4-BE49-F238E27FC236}">
                <a16:creationId xmlns:a16="http://schemas.microsoft.com/office/drawing/2014/main" id="{97A8295B-F131-E54C-BFB2-375CEBBE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6313"/>
            <a:ext cx="3209305" cy="34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23FC7A-14C0-9E43-956B-53F716F9F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6" y="2868993"/>
            <a:ext cx="5734942" cy="33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18D3015A-6612-8F42-989B-85B209C2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ACC8D9-9CF8-7944-829B-C862496D7699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56B97A4-1B38-DC47-B79A-91CF4E44FF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Dal suono alla musica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595A4E14-CF7E-3D4B-86E3-5A582A54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Valenti,2020</a:t>
            </a:r>
          </a:p>
        </p:txBody>
      </p:sp>
      <p:sp>
        <p:nvSpPr>
          <p:cNvPr id="17413" name="TextBox 5">
            <a:extLst>
              <a:ext uri="{FF2B5EF4-FFF2-40B4-BE49-F238E27FC236}">
                <a16:creationId xmlns:a16="http://schemas.microsoft.com/office/drawing/2014/main" id="{88D878BF-48D4-2049-8E35-423C4DFD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143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Passiamo dal suono alla musica con l’aiuto di una tastiera musicale virtuale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5E06E3-C719-7942-AE6B-4BD620D6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1" y="2528814"/>
            <a:ext cx="880417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93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A9206A27-45E0-A34A-A081-F2F66C6C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646713-15C1-3F48-82E3-D031CFBF9A94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BDCED3A5-78A3-AD46-87D5-5235B18E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0CED944F-D7A3-0846-9676-D8A47D87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30531"/>
            <a:ext cx="6313512" cy="7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Tastiere</a:t>
            </a: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3A1A37DA-B4B9-BF4B-B934-039F8BB56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5619" name="Rectangle 29">
            <a:extLst>
              <a:ext uri="{FF2B5EF4-FFF2-40B4-BE49-F238E27FC236}">
                <a16:creationId xmlns:a16="http://schemas.microsoft.com/office/drawing/2014/main" id="{0006673D-09CE-3142-B27A-B9C5328F8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43" y="847472"/>
            <a:ext cx="834812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800" b="1" dirty="0"/>
              <a:t>La scelta di tastiere oggi è molto ricca.</a:t>
            </a:r>
          </a:p>
          <a:p>
            <a:r>
              <a:rPr lang="it-IT" altLang="it-IT" sz="2800" b="1" dirty="0"/>
              <a:t>Una tastiera produce suoni di tanti strumenti acustici, ma </a:t>
            </a:r>
            <a:r>
              <a:rPr lang="it-IT" sz="2800" b="1" dirty="0"/>
              <a:t>crea anche suoni che nessuno strumento tradizionale può creare.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6559AF4-8EA7-1344-8AEE-383593FA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43" y="3277546"/>
            <a:ext cx="56397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CB69A4-BC0F-1F44-9C3B-0FC8E55303F3}"/>
              </a:ext>
            </a:extLst>
          </p:cNvPr>
          <p:cNvSpPr txBox="1"/>
          <p:nvPr/>
        </p:nvSpPr>
        <p:spPr>
          <a:xfrm>
            <a:off x="570498" y="2706578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2"/>
                </a:solidFill>
              </a:rPr>
              <a:t>I segnali sinusoidali di frequenza e ampiezza da scegliere più liberamente diventano uno strumento di creatività per generare suoni.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0BC211-39F3-0944-8ADA-1E4370D8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47" y="4119307"/>
            <a:ext cx="4225397" cy="25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8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A9206A27-45E0-A34A-A081-F2F66C6C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646713-15C1-3F48-82E3-D031CFBF9A94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BDCED3A5-78A3-AD46-87D5-5235B18E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Daniela Valenti 2020</a:t>
            </a: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0CED944F-D7A3-0846-9676-D8A47D87A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30531"/>
            <a:ext cx="6313512" cy="7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Una </a:t>
            </a:r>
            <a:r>
              <a:rPr lang="it-IT" altLang="it-IT" sz="4000" b="1">
                <a:solidFill>
                  <a:srgbClr val="FF3300"/>
                </a:solidFill>
                <a:latin typeface="Arial Narrow" panose="020B0604020202020204" pitchFamily="34" charset="0"/>
              </a:rPr>
              <a:t>‘tastiera a 360°’</a:t>
            </a:r>
            <a:endParaRPr lang="it-IT" altLang="it-IT" sz="4000" b="1" dirty="0">
              <a:solidFill>
                <a:srgbClr val="FF3300"/>
              </a:solidFill>
              <a:latin typeface="Arial Narrow" panose="020B0604020202020204" pitchFamily="34" charset="0"/>
            </a:endParaRP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3A1A37DA-B4B9-BF4B-B934-039F8BB56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6559AF4-8EA7-1344-8AEE-383593FA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43" y="3277546"/>
            <a:ext cx="56397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1b.ArcPiano.mov">
            <a:hlinkClick r:id="" action="ppaction://media"/>
            <a:extLst>
              <a:ext uri="{FF2B5EF4-FFF2-40B4-BE49-F238E27FC236}">
                <a16:creationId xmlns:a16="http://schemas.microsoft.com/office/drawing/2014/main" id="{091E19C3-A774-0546-893D-85F1EF3D1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186226"/>
            <a:ext cx="8532440" cy="4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6">
            <a:extLst>
              <a:ext uri="{FF2B5EF4-FFF2-40B4-BE49-F238E27FC236}">
                <a16:creationId xmlns:a16="http://schemas.microsoft.com/office/drawing/2014/main" id="{88435736-E04C-314A-9045-B122AAC6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A13558-FEA3-304C-AEE2-69513EE6523A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8436" name="Footer Placeholder 6">
            <a:extLst>
              <a:ext uri="{FF2B5EF4-FFF2-40B4-BE49-F238E27FC236}">
                <a16:creationId xmlns:a16="http://schemas.microsoft.com/office/drawing/2014/main" id="{EE34C118-8320-5E49-B26F-699BC79D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29729" y="6602264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  <a:endParaRPr lang="it-IT" altLang="it-IT" sz="1400" dirty="0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37703CC4-0BAD-C748-9BD4-E2DD8ECAB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66" y="15206"/>
            <a:ext cx="7164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Intensità di un suono nella musica</a:t>
            </a:r>
          </a:p>
        </p:txBody>
      </p:sp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26EC95B8-14C5-D44E-9E2A-3A22015A2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2150" y="3289300"/>
          <a:ext cx="139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5" name="Equation" r:id="rId3" imgW="16484600" imgH="32969200" progId="Equation.3">
                  <p:embed/>
                </p:oleObj>
              </mc:Choice>
              <mc:Fallback>
                <p:oleObj name="Equation" r:id="rId3" imgW="16484600" imgH="32969200" progId="Equation.3">
                  <p:embed/>
                  <p:pic>
                    <p:nvPicPr>
                      <p:cNvPr id="18434" name="Object 2">
                        <a:extLst>
                          <a:ext uri="{FF2B5EF4-FFF2-40B4-BE49-F238E27FC236}">
                            <a16:creationId xmlns:a16="http://schemas.microsoft.com/office/drawing/2014/main" id="{26EC95B8-14C5-D44E-9E2A-3A22015A27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289300"/>
                        <a:ext cx="139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Box 8">
            <a:extLst>
              <a:ext uri="{FF2B5EF4-FFF2-40B4-BE49-F238E27FC236}">
                <a16:creationId xmlns:a16="http://schemas.microsoft.com/office/drawing/2014/main" id="{70ED3F63-E0AF-4C43-8372-1C964E66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1" dirty="0">
              <a:latin typeface="Arial Narrow" panose="020B0604020202020204" pitchFamily="34" charset="0"/>
            </a:endParaRPr>
          </a:p>
          <a:p>
            <a:pPr eaLnBrk="1" hangingPunct="1"/>
            <a:endParaRPr lang="it-IT" altLang="it-IT" b="1" dirty="0">
              <a:latin typeface="Arial Narrow" panose="020B0604020202020204" pitchFamily="34" charset="0"/>
            </a:endParaRPr>
          </a:p>
        </p:txBody>
      </p:sp>
      <p:sp>
        <p:nvSpPr>
          <p:cNvPr id="18440" name="TextBox 28">
            <a:extLst>
              <a:ext uri="{FF2B5EF4-FFF2-40B4-BE49-F238E27FC236}">
                <a16:creationId xmlns:a16="http://schemas.microsoft.com/office/drawing/2014/main" id="{5CF80A04-E14A-594C-B7E5-287FAA01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780921"/>
            <a:ext cx="7244951" cy="187743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chemeClr val="accent6"/>
                </a:solidFill>
              </a:rPr>
              <a:t>Attenzione al linguaggio:</a:t>
            </a:r>
          </a:p>
          <a:p>
            <a:pPr eaLnBrk="1" hangingPunct="1"/>
            <a:r>
              <a:rPr lang="it-IT" altLang="it-IT" sz="2800" b="1" dirty="0"/>
              <a:t>‘</a:t>
            </a:r>
            <a:r>
              <a:rPr lang="it-IT" altLang="it-IT" sz="2800" b="1" dirty="0">
                <a:solidFill>
                  <a:srgbClr val="FF0000"/>
                </a:solidFill>
              </a:rPr>
              <a:t>volume</a:t>
            </a:r>
            <a:r>
              <a:rPr lang="it-IT" altLang="it-IT" sz="2800" b="1" dirty="0"/>
              <a:t>’ = </a:t>
            </a:r>
            <a:r>
              <a:rPr lang="it-IT" altLang="it-IT" sz="2800" b="1" dirty="0">
                <a:solidFill>
                  <a:srgbClr val="FF0000"/>
                </a:solidFill>
              </a:rPr>
              <a:t>intensità</a:t>
            </a:r>
            <a:r>
              <a:rPr lang="it-IT" altLang="it-IT" sz="2800" b="1" dirty="0"/>
              <a:t> della musica</a:t>
            </a:r>
          </a:p>
          <a:p>
            <a:pPr eaLnBrk="1" hangingPunct="1"/>
            <a:r>
              <a:rPr lang="it-IT" altLang="it-IT" sz="2800" b="1" dirty="0"/>
              <a:t>‘volume</a:t>
            </a:r>
            <a:r>
              <a:rPr lang="it-IT" altLang="it-IT" sz="2800" b="1" dirty="0">
                <a:solidFill>
                  <a:schemeClr val="accent2"/>
                </a:solidFill>
              </a:rPr>
              <a:t> alto</a:t>
            </a:r>
            <a:r>
              <a:rPr lang="it-IT" altLang="it-IT" sz="2800" b="1" dirty="0"/>
              <a:t>’ = musica suonata </a:t>
            </a:r>
            <a:r>
              <a:rPr lang="it-IT" altLang="it-IT" sz="2800" b="1" dirty="0">
                <a:solidFill>
                  <a:schemeClr val="accent2"/>
                </a:solidFill>
              </a:rPr>
              <a:t>forte</a:t>
            </a:r>
          </a:p>
          <a:p>
            <a:pPr eaLnBrk="1" hangingPunct="1"/>
            <a:r>
              <a:rPr lang="it-IT" altLang="it-IT" sz="2800" b="1" dirty="0"/>
              <a:t>‘volume </a:t>
            </a:r>
            <a:r>
              <a:rPr lang="it-IT" altLang="it-IT" sz="2800" b="1" dirty="0" err="1">
                <a:solidFill>
                  <a:srgbClr val="008841"/>
                </a:solidFill>
              </a:rPr>
              <a:t>basso</a:t>
            </a:r>
            <a:r>
              <a:rPr lang="it-IT" altLang="it-IT" sz="2800" b="1" dirty="0" err="1"/>
              <a:t>’</a:t>
            </a:r>
            <a:r>
              <a:rPr lang="it-IT" altLang="it-IT" sz="2800" b="1" dirty="0"/>
              <a:t> = musica suonata </a:t>
            </a:r>
            <a:r>
              <a:rPr lang="it-IT" altLang="it-IT" sz="2800" b="1" dirty="0">
                <a:solidFill>
                  <a:srgbClr val="008841"/>
                </a:solidFill>
              </a:rPr>
              <a:t>piano</a:t>
            </a:r>
            <a:r>
              <a:rPr lang="it-IT" altLang="it-IT" sz="2800" b="1" dirty="0"/>
              <a:t>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A115B8E-B424-8042-A4BE-0231C91F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61" y="3343394"/>
            <a:ext cx="8804177" cy="30243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F7020F-D610-F34B-AE9A-523F5FB4E781}"/>
              </a:ext>
            </a:extLst>
          </p:cNvPr>
          <p:cNvSpPr txBox="1"/>
          <p:nvPr/>
        </p:nvSpPr>
        <p:spPr>
          <a:xfrm>
            <a:off x="239761" y="2924892"/>
            <a:ext cx="2820790" cy="400110"/>
          </a:xfrm>
          <a:prstGeom prst="rect">
            <a:avLst/>
          </a:prstGeom>
          <a:solidFill>
            <a:srgbClr val="FFF7C8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Per regolare il volume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C47E56D3-4513-0F4C-952B-51F90335DCAF}"/>
              </a:ext>
            </a:extLst>
          </p:cNvPr>
          <p:cNvCxnSpPr>
            <a:cxnSpLocks/>
          </p:cNvCxnSpPr>
          <p:nvPr/>
        </p:nvCxnSpPr>
        <p:spPr>
          <a:xfrm flipH="1" flipV="1">
            <a:off x="2267744" y="3510472"/>
            <a:ext cx="653110" cy="417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80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>
            <a:extLst>
              <a:ext uri="{FF2B5EF4-FFF2-40B4-BE49-F238E27FC236}">
                <a16:creationId xmlns:a16="http://schemas.microsoft.com/office/drawing/2014/main" id="{77102B53-A0F5-9A4C-88D6-89CA698B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178FD9-21C6-294E-BB38-DB768F31207D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19460" name="Footer Placeholder 6">
            <a:extLst>
              <a:ext uri="{FF2B5EF4-FFF2-40B4-BE49-F238E27FC236}">
                <a16:creationId xmlns:a16="http://schemas.microsoft.com/office/drawing/2014/main" id="{6A712F49-6532-A241-8C71-2FBBEC39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  <a:endParaRPr lang="it-IT" altLang="it-IT" sz="1400" dirty="0"/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3D5F1D8E-7617-6644-BFF2-9D259A31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47" y="231949"/>
            <a:ext cx="8031832" cy="6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Frequenza di un suono in musica</a:t>
            </a:r>
          </a:p>
        </p:txBody>
      </p:sp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7974ECF0-9844-8649-82A7-CB4A54CCB7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2150" y="3289300"/>
          <a:ext cx="139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19" name="Equation" r:id="rId4" imgW="16484600" imgH="32969200" progId="Equation.3">
                  <p:embed/>
                </p:oleObj>
              </mc:Choice>
              <mc:Fallback>
                <p:oleObj name="Equation" r:id="rId4" imgW="16484600" imgH="32969200" progId="Equation.3">
                  <p:embed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:a16="http://schemas.microsoft.com/office/drawing/2014/main" id="{7974ECF0-9844-8649-82A7-CB4A54CCB7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289300"/>
                        <a:ext cx="139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28">
            <a:extLst>
              <a:ext uri="{FF2B5EF4-FFF2-40B4-BE49-F238E27FC236}">
                <a16:creationId xmlns:a16="http://schemas.microsoft.com/office/drawing/2014/main" id="{F2196160-D740-7A43-AE84-436BA4A5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026058"/>
            <a:ext cx="7453479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chemeClr val="accent6"/>
                </a:solidFill>
              </a:rPr>
              <a:t>Attenzione al linguaggio</a:t>
            </a:r>
          </a:p>
          <a:p>
            <a:pPr algn="ctr" eaLnBrk="1" hangingPunct="1"/>
            <a:r>
              <a:rPr lang="it-IT" altLang="it-IT" sz="2800" b="1" dirty="0">
                <a:solidFill>
                  <a:srgbClr val="FF0000"/>
                </a:solidFill>
              </a:rPr>
              <a:t>‘Nota’ legata alla frequenza</a:t>
            </a:r>
          </a:p>
          <a:p>
            <a:pPr eaLnBrk="1" hangingPunct="1"/>
            <a:r>
              <a:rPr lang="it-IT" altLang="it-IT" b="1" dirty="0"/>
              <a:t>‘</a:t>
            </a:r>
            <a:r>
              <a:rPr lang="it-IT" altLang="it-IT" b="1" dirty="0">
                <a:solidFill>
                  <a:srgbClr val="00B050"/>
                </a:solidFill>
              </a:rPr>
              <a:t>nota bassa</a:t>
            </a:r>
            <a:r>
              <a:rPr lang="it-IT" altLang="it-IT" b="1" dirty="0"/>
              <a:t>’ = suono </a:t>
            </a:r>
            <a:r>
              <a:rPr lang="it-IT" altLang="it-IT" b="1" dirty="0">
                <a:solidFill>
                  <a:srgbClr val="00B050"/>
                </a:solidFill>
              </a:rPr>
              <a:t>grave</a:t>
            </a:r>
            <a:r>
              <a:rPr lang="it-IT" altLang="it-IT" b="1" dirty="0"/>
              <a:t> = frequenza </a:t>
            </a:r>
            <a:r>
              <a:rPr lang="it-IT" altLang="it-IT" b="1" dirty="0">
                <a:solidFill>
                  <a:srgbClr val="00B050"/>
                </a:solidFill>
              </a:rPr>
              <a:t>piccola</a:t>
            </a:r>
          </a:p>
          <a:p>
            <a:pPr eaLnBrk="1" hangingPunct="1"/>
            <a:r>
              <a:rPr lang="it-IT" altLang="it-IT" b="1" dirty="0"/>
              <a:t>‘</a:t>
            </a:r>
            <a:r>
              <a:rPr lang="it-IT" altLang="it-IT" b="1" dirty="0">
                <a:solidFill>
                  <a:schemeClr val="accent2"/>
                </a:solidFill>
              </a:rPr>
              <a:t>nota alta</a:t>
            </a:r>
            <a:r>
              <a:rPr lang="it-IT" altLang="it-IT" b="1" dirty="0"/>
              <a:t>’     = suono </a:t>
            </a:r>
            <a:r>
              <a:rPr lang="it-IT" altLang="it-IT" b="1" dirty="0">
                <a:solidFill>
                  <a:schemeClr val="accent2"/>
                </a:solidFill>
              </a:rPr>
              <a:t>acuto</a:t>
            </a:r>
            <a:r>
              <a:rPr lang="it-IT" altLang="it-IT" b="1" dirty="0"/>
              <a:t> = frequenza </a:t>
            </a:r>
            <a:r>
              <a:rPr lang="it-IT" altLang="it-IT" b="1" dirty="0">
                <a:solidFill>
                  <a:schemeClr val="accent2"/>
                </a:solidFill>
              </a:rPr>
              <a:t>grande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BA4B7EF-0807-1344-98DA-D3FA37972696}"/>
              </a:ext>
            </a:extLst>
          </p:cNvPr>
          <p:cNvCxnSpPr>
            <a:cxnSpLocks/>
          </p:cNvCxnSpPr>
          <p:nvPr/>
        </p:nvCxnSpPr>
        <p:spPr>
          <a:xfrm>
            <a:off x="611560" y="2122271"/>
            <a:ext cx="36004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48A796-1189-F148-9CA6-1F854EC95ECC}"/>
              </a:ext>
            </a:extLst>
          </p:cNvPr>
          <p:cNvSpPr txBox="1"/>
          <p:nvPr/>
        </p:nvSpPr>
        <p:spPr>
          <a:xfrm>
            <a:off x="3995936" y="5847092"/>
            <a:ext cx="230425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Nota ‘La centrale’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0908C8A-8C08-6546-B1A2-BAA73D1DE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40" t="1347" r="15198" b="-1347"/>
          <a:stretch/>
        </p:blipFill>
        <p:spPr>
          <a:xfrm>
            <a:off x="233461" y="3059501"/>
            <a:ext cx="8816777" cy="2508474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5E5EDAF3-C417-2346-81ED-304CE1017D39}"/>
              </a:ext>
            </a:extLst>
          </p:cNvPr>
          <p:cNvSpPr/>
          <p:nvPr/>
        </p:nvSpPr>
        <p:spPr>
          <a:xfrm>
            <a:off x="5004048" y="3080212"/>
            <a:ext cx="288032" cy="24877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6305D52F-4ED2-BA45-BCFA-3F256CE1FDC7}"/>
              </a:ext>
            </a:extLst>
          </p:cNvPr>
          <p:cNvCxnSpPr>
            <a:cxnSpLocks/>
          </p:cNvCxnSpPr>
          <p:nvPr/>
        </p:nvCxnSpPr>
        <p:spPr>
          <a:xfrm flipH="1" flipV="1">
            <a:off x="611560" y="2122271"/>
            <a:ext cx="216024" cy="115725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CDD3828-098C-104A-A56D-98B7EC811DEB}"/>
              </a:ext>
            </a:extLst>
          </p:cNvPr>
          <p:cNvCxnSpPr>
            <a:cxnSpLocks/>
          </p:cNvCxnSpPr>
          <p:nvPr/>
        </p:nvCxnSpPr>
        <p:spPr>
          <a:xfrm>
            <a:off x="7596336" y="2657863"/>
            <a:ext cx="504056" cy="62166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CDE284B0-27F2-F445-B430-446469FB999E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4641849" y="5567975"/>
            <a:ext cx="506215" cy="279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1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>
            <a:extLst>
              <a:ext uri="{FF2B5EF4-FFF2-40B4-BE49-F238E27FC236}">
                <a16:creationId xmlns:a16="http://schemas.microsoft.com/office/drawing/2014/main" id="{A0E5EF15-6FA3-3040-99BC-07EE380F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2BA257-3517-6C44-9943-013CEFC0FCC5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21507" name="Footer Placeholder 6">
            <a:extLst>
              <a:ext uri="{FF2B5EF4-FFF2-40B4-BE49-F238E27FC236}">
                <a16:creationId xmlns:a16="http://schemas.microsoft.com/office/drawing/2014/main" id="{C8CE3E73-D690-8C4C-9D13-4009615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F65581D0-4066-A64C-9865-90BB602C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Il timbro</a:t>
            </a:r>
          </a:p>
        </p:txBody>
      </p:sp>
      <p:sp>
        <p:nvSpPr>
          <p:cNvPr id="21510" name="TextBox 8">
            <a:extLst>
              <a:ext uri="{FF2B5EF4-FFF2-40B4-BE49-F238E27FC236}">
                <a16:creationId xmlns:a16="http://schemas.microsoft.com/office/drawing/2014/main" id="{DA908C46-08C9-B049-8D14-17A128415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1">
              <a:latin typeface="Arial Narrow" panose="020B0604020202020204" pitchFamily="34" charset="0"/>
            </a:endParaRPr>
          </a:p>
          <a:p>
            <a:pPr eaLnBrk="1" hangingPunct="1"/>
            <a:endParaRPr lang="it-IT" altLang="it-IT" b="1">
              <a:latin typeface="Arial Narrow" panose="020B0604020202020204" pitchFamily="34" charset="0"/>
            </a:endParaRPr>
          </a:p>
        </p:txBody>
      </p:sp>
      <p:sp>
        <p:nvSpPr>
          <p:cNvPr id="21511" name="TextBox 15">
            <a:extLst>
              <a:ext uri="{FF2B5EF4-FFF2-40B4-BE49-F238E27FC236}">
                <a16:creationId xmlns:a16="http://schemas.microsoft.com/office/drawing/2014/main" id="{55CCF9A4-0176-E54D-906A-B57876FAF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5511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D0D0D"/>
                </a:solidFill>
                <a:latin typeface="Arial Narrow" panose="020B0604020202020204" pitchFamily="34" charset="0"/>
              </a:rPr>
              <a:t>Un’altra caratteristica importante del suono: quella che fa distinguere la nota emessa da un flauto dalla stessa nota emessa, con la stessa intensità, da un pianoforte o da una tromba o da una voce umana. È il 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timbro</a:t>
            </a:r>
            <a:r>
              <a:rPr lang="it-IT" altLang="it-IT" sz="2800" b="1" dirty="0">
                <a:solidFill>
                  <a:srgbClr val="0D0D0D"/>
                </a:solidFill>
                <a:latin typeface="Arial Narrow" panose="020B0604020202020204" pitchFamily="34" charset="0"/>
              </a:rPr>
              <a:t>.</a:t>
            </a:r>
          </a:p>
        </p:txBody>
      </p:sp>
      <p:sp>
        <p:nvSpPr>
          <p:cNvPr id="21512" name="TextBox 16">
            <a:extLst>
              <a:ext uri="{FF2B5EF4-FFF2-40B4-BE49-F238E27FC236}">
                <a16:creationId xmlns:a16="http://schemas.microsoft.com/office/drawing/2014/main" id="{039C0ED0-F691-FD4C-964D-A285DAF4EC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5290" y="5032207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/>
              <a:t>Pianoforte</a:t>
            </a:r>
          </a:p>
        </p:txBody>
      </p:sp>
      <p:sp>
        <p:nvSpPr>
          <p:cNvPr id="21513" name="TextBox 17">
            <a:extLst>
              <a:ext uri="{FF2B5EF4-FFF2-40B4-BE49-F238E27FC236}">
                <a16:creationId xmlns:a16="http://schemas.microsoft.com/office/drawing/2014/main" id="{A830D644-C9EB-4749-992F-E462A686E06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16339" y="504624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/>
              <a:t>Chitarra</a:t>
            </a:r>
          </a:p>
        </p:txBody>
      </p:sp>
      <p:sp>
        <p:nvSpPr>
          <p:cNvPr id="21514" name="TextBox 19">
            <a:extLst>
              <a:ext uri="{FF2B5EF4-FFF2-40B4-BE49-F238E27FC236}">
                <a16:creationId xmlns:a16="http://schemas.microsoft.com/office/drawing/2014/main" id="{8F94ABBE-DAF3-9B47-8B06-818E9FF59EE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0400" y="4988878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/>
              <a:t>Tromba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FC3EF320-9172-EE4D-8C0C-13A07434666B}"/>
              </a:ext>
            </a:extLst>
          </p:cNvPr>
          <p:cNvSpPr>
            <a:spLocks/>
          </p:cNvSpPr>
          <p:nvPr/>
        </p:nvSpPr>
        <p:spPr bwMode="auto">
          <a:xfrm rot="-5400000">
            <a:off x="4184073" y="963990"/>
            <a:ext cx="775853" cy="8534399"/>
          </a:xfrm>
          <a:prstGeom prst="leftBracket">
            <a:avLst>
              <a:gd name="adj" fmla="val 834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/>
          </a:p>
        </p:txBody>
      </p:sp>
      <p:sp>
        <p:nvSpPr>
          <p:cNvPr id="21516" name="TextBox 22">
            <a:extLst>
              <a:ext uri="{FF2B5EF4-FFF2-40B4-BE49-F238E27FC236}">
                <a16:creationId xmlns:a16="http://schemas.microsoft.com/office/drawing/2014/main" id="{8562A8A2-06B7-1B40-9B28-675B5A38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56063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Stessa nota, emessa con lo stessa intensità (o volume).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Tre strumenti diversi. </a:t>
            </a:r>
            <a:r>
              <a:rPr lang="it-IT" altLang="it-IT" b="1" dirty="0">
                <a:solidFill>
                  <a:srgbClr val="FF0000"/>
                </a:solidFill>
              </a:rPr>
              <a:t>Cambia il timbro.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BD3371-42D3-B840-BF24-1FD445BB47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76"/>
          <a:stretch/>
        </p:blipFill>
        <p:spPr>
          <a:xfrm>
            <a:off x="476250" y="2496760"/>
            <a:ext cx="2378578" cy="237758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D4C8B48-106F-E146-9E57-CE5CA428FA08}"/>
              </a:ext>
            </a:extLst>
          </p:cNvPr>
          <p:cNvSpPr/>
          <p:nvPr/>
        </p:nvSpPr>
        <p:spPr>
          <a:xfrm flipH="1">
            <a:off x="677838" y="4343400"/>
            <a:ext cx="216024" cy="4998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7AB4DB-4AC2-9140-801A-8ABE76EABF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81"/>
          <a:stretch/>
        </p:blipFill>
        <p:spPr>
          <a:xfrm>
            <a:off x="3478670" y="2469416"/>
            <a:ext cx="2354106" cy="24427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7CE5775-88E8-744B-A0ED-1A3708890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3440" y="4386233"/>
            <a:ext cx="330200" cy="596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18D0BF-47F0-F145-A20A-CE9CCBA26E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69"/>
          <a:stretch/>
        </p:blipFill>
        <p:spPr>
          <a:xfrm>
            <a:off x="6184597" y="2483903"/>
            <a:ext cx="2365228" cy="2428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AC2423C-8699-8F4C-8F7B-5A2ED709F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434" y="4370302"/>
            <a:ext cx="330200" cy="596900"/>
          </a:xfrm>
          <a:prstGeom prst="rect">
            <a:avLst/>
          </a:prstGeom>
        </p:spPr>
      </p:pic>
      <p:pic>
        <p:nvPicPr>
          <p:cNvPr id="12" name="Piano_C4_vol0.mp3">
            <a:hlinkClick r:id="" action="ppaction://media"/>
            <a:extLst>
              <a:ext uri="{FF2B5EF4-FFF2-40B4-BE49-F238E27FC236}">
                <a16:creationId xmlns:a16="http://schemas.microsoft.com/office/drawing/2014/main" id="{65704159-0989-2342-B88E-1CBE91B73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02320" y="4781153"/>
            <a:ext cx="812800" cy="812800"/>
          </a:xfrm>
          <a:prstGeom prst="rect">
            <a:avLst/>
          </a:prstGeom>
        </p:spPr>
      </p:pic>
      <p:pic>
        <p:nvPicPr>
          <p:cNvPr id="13" name="Chitarra_C4_vol0.mp3">
            <a:hlinkClick r:id="" action="ppaction://media"/>
            <a:extLst>
              <a:ext uri="{FF2B5EF4-FFF2-40B4-BE49-F238E27FC236}">
                <a16:creationId xmlns:a16="http://schemas.microsoft.com/office/drawing/2014/main" id="{D311519A-36F6-694B-B25B-EC1D1DC43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5887" y="4824789"/>
            <a:ext cx="812800" cy="812800"/>
          </a:xfrm>
          <a:prstGeom prst="rect">
            <a:avLst/>
          </a:prstGeom>
        </p:spPr>
      </p:pic>
      <p:pic>
        <p:nvPicPr>
          <p:cNvPr id="14" name="tromba_C4_vol0.mp3">
            <a:hlinkClick r:id="" action="ppaction://media"/>
            <a:extLst>
              <a:ext uri="{FF2B5EF4-FFF2-40B4-BE49-F238E27FC236}">
                <a16:creationId xmlns:a16="http://schemas.microsoft.com/office/drawing/2014/main" id="{64BEC6B1-2DAD-DE44-BB5B-EC8F849BFB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0999" y="4834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>
            <a:extLst>
              <a:ext uri="{FF2B5EF4-FFF2-40B4-BE49-F238E27FC236}">
                <a16:creationId xmlns:a16="http://schemas.microsoft.com/office/drawing/2014/main" id="{7FD3271E-6132-D044-B5A0-50ABA1C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B3F741-F86B-944C-95D7-A23D3D9F8B55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22531" name="Footer Placeholder 6">
            <a:extLst>
              <a:ext uri="{FF2B5EF4-FFF2-40B4-BE49-F238E27FC236}">
                <a16:creationId xmlns:a16="http://schemas.microsoft.com/office/drawing/2014/main" id="{D6D6CFBB-7D89-DF47-A350-E1E9905D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22532" name="Picture 13">
            <a:extLst>
              <a:ext uri="{FF2B5EF4-FFF2-40B4-BE49-F238E27FC236}">
                <a16:creationId xmlns:a16="http://schemas.microsoft.com/office/drawing/2014/main" id="{18AEB257-C242-E148-82AB-85B35DFBEA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2">
            <a:extLst>
              <a:ext uri="{FF2B5EF4-FFF2-40B4-BE49-F238E27FC236}">
                <a16:creationId xmlns:a16="http://schemas.microsoft.com/office/drawing/2014/main" id="{CE74ED9C-60B6-CC46-92EF-A49BE6CF6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>
                <a:solidFill>
                  <a:srgbClr val="FF3300"/>
                </a:solidFill>
                <a:latin typeface="Arial Narrow" panose="020B0604020202020204" pitchFamily="34" charset="0"/>
              </a:rPr>
              <a:t>Il timbro</a:t>
            </a:r>
          </a:p>
        </p:txBody>
      </p:sp>
      <p:sp>
        <p:nvSpPr>
          <p:cNvPr id="22535" name="TextBox 15">
            <a:extLst>
              <a:ext uri="{FF2B5EF4-FFF2-40B4-BE49-F238E27FC236}">
                <a16:creationId xmlns:a16="http://schemas.microsoft.com/office/drawing/2014/main" id="{C57FCFA3-A5C7-4A4A-86BC-CB1CBD45B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Esaminiamo anche questa caratteristica attraverso il simulatore.</a:t>
            </a:r>
            <a:r>
              <a:rPr lang="it-IT" altLang="it-IT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0488" name="TextBox 10">
            <a:extLst>
              <a:ext uri="{FF2B5EF4-FFF2-40B4-BE49-F238E27FC236}">
                <a16:creationId xmlns:a16="http://schemas.microsoft.com/office/drawing/2014/main" id="{ECD84155-E42E-5749-81C8-3D3F066E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990600"/>
            <a:ext cx="1981200" cy="646331"/>
          </a:xfrm>
          <a:prstGeom prst="rect">
            <a:avLst/>
          </a:prstGeom>
          <a:solidFill>
            <a:srgbClr val="EEFFD0"/>
          </a:solidFill>
          <a:ln w="190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 dirty="0">
                <a:latin typeface="Arial Narrow" panose="020B0604020202020204" pitchFamily="34" charset="0"/>
              </a:rPr>
              <a:t>Grafico sinusoidale</a:t>
            </a:r>
          </a:p>
          <a:p>
            <a:pPr algn="ctr" eaLnBrk="1" hangingPunct="1"/>
            <a:r>
              <a:rPr lang="it-IT" altLang="it-IT" sz="1800" b="1" dirty="0">
                <a:latin typeface="Arial Narrow" panose="020B0604020202020204" pitchFamily="34" charset="0"/>
              </a:rPr>
              <a:t>Diapason</a:t>
            </a:r>
          </a:p>
        </p:txBody>
      </p:sp>
      <p:sp>
        <p:nvSpPr>
          <p:cNvPr id="22537" name="Rectangle 19">
            <a:extLst>
              <a:ext uri="{FF2B5EF4-FFF2-40B4-BE49-F238E27FC236}">
                <a16:creationId xmlns:a16="http://schemas.microsoft.com/office/drawing/2014/main" id="{39613D59-B2AB-964E-8C4A-92640A20E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43297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Suoni</a:t>
            </a:r>
            <a:r>
              <a:rPr lang="it-IT" altLang="it-IT" b="1" dirty="0">
                <a:latin typeface="Arial Narrow" panose="020B0604020202020204" pitchFamily="34" charset="0"/>
              </a:rPr>
              <a:t> con uguali intensità e frequenza, ma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TIMBRO DIVERSO</a:t>
            </a:r>
            <a:r>
              <a:rPr lang="it-IT" altLang="it-IT" b="1" dirty="0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Grafici</a:t>
            </a:r>
            <a:r>
              <a:rPr lang="it-IT" altLang="it-IT" b="1" dirty="0">
                <a:latin typeface="Arial Narrow" panose="020B0604020202020204" pitchFamily="34" charset="0"/>
              </a:rPr>
              <a:t> con uguali ampiezza e periodo, ma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NON</a:t>
            </a:r>
            <a:r>
              <a:rPr lang="it-IT" altLang="it-IT" b="1" dirty="0">
                <a:latin typeface="Arial Narrow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</a:rPr>
              <a:t>SINUSOIDALI</a:t>
            </a:r>
          </a:p>
        </p:txBody>
      </p:sp>
      <p:pic>
        <p:nvPicPr>
          <p:cNvPr id="22538" name="Picture 19" descr="Sinusoidale_F.png">
            <a:extLst>
              <a:ext uri="{FF2B5EF4-FFF2-40B4-BE49-F238E27FC236}">
                <a16:creationId xmlns:a16="http://schemas.microsoft.com/office/drawing/2014/main" id="{27A6824C-CFCE-6E4B-A4A5-6286AB3C4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97" r="30000" b="19209"/>
          <a:stretch>
            <a:fillRect/>
          </a:stretch>
        </p:blipFill>
        <p:spPr bwMode="auto">
          <a:xfrm>
            <a:off x="2286000" y="990600"/>
            <a:ext cx="38671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0" descr="Quadra_gr.png">
            <a:extLst>
              <a:ext uri="{FF2B5EF4-FFF2-40B4-BE49-F238E27FC236}">
                <a16:creationId xmlns:a16="http://schemas.microsoft.com/office/drawing/2014/main" id="{4EDA6A38-F764-C342-ACFC-CD420B85B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914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1" descr="D_sega_gr.png">
            <a:extLst>
              <a:ext uri="{FF2B5EF4-FFF2-40B4-BE49-F238E27FC236}">
                <a16:creationId xmlns:a16="http://schemas.microsoft.com/office/drawing/2014/main" id="{72480131-961F-4744-9C54-4D1F67703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8354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Quadra.mp3">
            <a:hlinkClick r:id="" action="ppaction://media"/>
            <a:extLst>
              <a:ext uri="{FF2B5EF4-FFF2-40B4-BE49-F238E27FC236}">
                <a16:creationId xmlns:a16="http://schemas.microsoft.com/office/drawing/2014/main" id="{CA2A85D7-EC2B-7047-AB46-5B443F1607A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inusoide_fourier.mp3">
            <a:hlinkClick r:id="" action="ppaction://media"/>
            <a:extLst>
              <a:ext uri="{FF2B5EF4-FFF2-40B4-BE49-F238E27FC236}">
                <a16:creationId xmlns:a16="http://schemas.microsoft.com/office/drawing/2014/main" id="{FEBBB00F-69E8-6848-9894-CE6543B0BF7C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43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d_sega2.mp3">
            <a:hlinkClick r:id="" action="ppaction://media"/>
            <a:extLst>
              <a:ext uri="{FF2B5EF4-FFF2-40B4-BE49-F238E27FC236}">
                <a16:creationId xmlns:a16="http://schemas.microsoft.com/office/drawing/2014/main" id="{75B7D0C4-A479-404B-A976-54560DB7FB66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96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399EE2-5A54-9B40-86FB-EEDAAF8F3ED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838200" y="2054225"/>
            <a:ext cx="1447800" cy="11461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TextBox 24">
            <a:extLst>
              <a:ext uri="{FF2B5EF4-FFF2-40B4-BE49-F238E27FC236}">
                <a16:creationId xmlns:a16="http://schemas.microsoft.com/office/drawing/2014/main" id="{19229D14-3F69-7247-92C2-2BAC0238B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  <a:latin typeface="Arial Narrow" panose="020B0604020202020204" pitchFamily="34" charset="0"/>
              </a:rPr>
              <a:t>C’è una relazione fra i due grafici?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F0F14B2-C1B3-3643-B520-86EFD4C811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2200" y="2057400"/>
            <a:ext cx="1524000" cy="1143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7" name="TextBox 27">
            <a:extLst>
              <a:ext uri="{FF2B5EF4-FFF2-40B4-BE49-F238E27FC236}">
                <a16:creationId xmlns:a16="http://schemas.microsoft.com/office/drawing/2014/main" id="{1EDD94DC-253B-EB4E-AE2F-CB264C78F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2098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  <a:latin typeface="Arial Narrow" panose="020B0604020202020204" pitchFamily="34" charset="0"/>
              </a:rPr>
              <a:t>C’è una relazione fra i due grafici?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F492AE8D-3298-4F44-8CD6-08625994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5243802"/>
            <a:ext cx="3336925" cy="369332"/>
          </a:xfrm>
          <a:prstGeom prst="rect">
            <a:avLst/>
          </a:prstGeom>
          <a:solidFill>
            <a:srgbClr val="EEFFD0"/>
          </a:solidFill>
          <a:ln w="190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 dirty="0">
                <a:latin typeface="Arial Narrow" panose="020B0604020202020204" pitchFamily="34" charset="0"/>
              </a:rPr>
              <a:t>Grafici periodici non  sinusoidali</a:t>
            </a:r>
          </a:p>
        </p:txBody>
      </p:sp>
    </p:spTree>
    <p:extLst>
      <p:ext uri="{BB962C8B-B14F-4D97-AF65-F5344CB8AC3E}">
        <p14:creationId xmlns:p14="http://schemas.microsoft.com/office/powerpoint/2010/main" val="20076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>
            <a:extLst>
              <a:ext uri="{FF2B5EF4-FFF2-40B4-BE49-F238E27FC236}">
                <a16:creationId xmlns:a16="http://schemas.microsoft.com/office/drawing/2014/main" id="{7FD3271E-6132-D044-B5A0-50ABA1C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B3F741-F86B-944C-95D7-A23D3D9F8B55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2531" name="Footer Placeholder 6">
            <a:extLst>
              <a:ext uri="{FF2B5EF4-FFF2-40B4-BE49-F238E27FC236}">
                <a16:creationId xmlns:a16="http://schemas.microsoft.com/office/drawing/2014/main" id="{D6D6CFBB-7D89-DF47-A350-E1E9905D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22532" name="Picture 13">
            <a:extLst>
              <a:ext uri="{FF2B5EF4-FFF2-40B4-BE49-F238E27FC236}">
                <a16:creationId xmlns:a16="http://schemas.microsoft.com/office/drawing/2014/main" id="{18AEB257-C242-E148-82AB-85B35DFBE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2">
            <a:extLst>
              <a:ext uri="{FF2B5EF4-FFF2-40B4-BE49-F238E27FC236}">
                <a16:creationId xmlns:a16="http://schemas.microsoft.com/office/drawing/2014/main" id="{CE74ED9C-60B6-CC46-92EF-A49BE6CF6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059" y="953962"/>
            <a:ext cx="5946238" cy="7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 dirty="0">
                <a:solidFill>
                  <a:srgbClr val="FF3300"/>
                </a:solidFill>
                <a:latin typeface="Arial Narrow" panose="020B0604020202020204" pitchFamily="34" charset="0"/>
              </a:rPr>
              <a:t>Il timbro</a:t>
            </a:r>
          </a:p>
        </p:txBody>
      </p:sp>
      <p:sp>
        <p:nvSpPr>
          <p:cNvPr id="22535" name="TextBox 15">
            <a:extLst>
              <a:ext uri="{FF2B5EF4-FFF2-40B4-BE49-F238E27FC236}">
                <a16:creationId xmlns:a16="http://schemas.microsoft.com/office/drawing/2014/main" id="{C57FCFA3-A5C7-4A4A-86BC-CB1CBD45B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059" y="2402350"/>
            <a:ext cx="67162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FF"/>
                </a:solidFill>
                <a:latin typeface="Arial Narrow" panose="020B0604020202020204" pitchFamily="34" charset="0"/>
              </a:rPr>
              <a:t>Il simulatore mostra anche qualcosa di inaspettato, insieme al grafico ‘periodico non sinusoidale’ </a:t>
            </a:r>
            <a:endParaRPr lang="it-IT" altLang="it-IT" sz="3200" dirty="0">
              <a:solidFill>
                <a:srgbClr val="0000FF"/>
              </a:solidFill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4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>
            <a:extLst>
              <a:ext uri="{FF2B5EF4-FFF2-40B4-BE49-F238E27FC236}">
                <a16:creationId xmlns:a16="http://schemas.microsoft.com/office/drawing/2014/main" id="{7FD3271E-6132-D044-B5A0-50ABA1C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B3F741-F86B-944C-95D7-A23D3D9F8B55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22531" name="Footer Placeholder 6">
            <a:extLst>
              <a:ext uri="{FF2B5EF4-FFF2-40B4-BE49-F238E27FC236}">
                <a16:creationId xmlns:a16="http://schemas.microsoft.com/office/drawing/2014/main" id="{D6D6CFBB-7D89-DF47-A350-E1E9905D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276D8C-2CA8-AF44-845E-8A93A5B4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28" y="203901"/>
            <a:ext cx="7464763" cy="62730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70D1BE-03D6-B748-AE2A-06BE94F40086}"/>
              </a:ext>
            </a:extLst>
          </p:cNvPr>
          <p:cNvSpPr txBox="1"/>
          <p:nvPr/>
        </p:nvSpPr>
        <p:spPr>
          <a:xfrm>
            <a:off x="1431245" y="1440231"/>
            <a:ext cx="7029187" cy="1200329"/>
          </a:xfrm>
          <a:prstGeom prst="rect">
            <a:avLst/>
          </a:prstGeom>
          <a:solidFill>
            <a:srgbClr val="FFF7C8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Suonano contemporaneamente 6 oscillatori sinusoidali, con frequenza e intensità scelte per avere un suono periodico non sinusoidale. 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E0C4DCA-0C8E-FB48-BA77-5159B524B6D0}"/>
              </a:ext>
            </a:extLst>
          </p:cNvPr>
          <p:cNvCxnSpPr/>
          <p:nvPr/>
        </p:nvCxnSpPr>
        <p:spPr>
          <a:xfrm flipH="1">
            <a:off x="7010400" y="2640560"/>
            <a:ext cx="657944" cy="2156592"/>
          </a:xfrm>
          <a:prstGeom prst="line">
            <a:avLst/>
          </a:prstGeom>
          <a:ln w="127000" cap="rnd">
            <a:solidFill>
              <a:srgbClr val="FFF7C8"/>
            </a:solidFill>
            <a:headEnd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95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id="{C488C589-FF8A-4249-A39F-EAA88194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53200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731450-3004-BC44-B4C4-5660E9F6EBED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3555" name="Footer Placeholder 6">
            <a:extLst>
              <a:ext uri="{FF2B5EF4-FFF2-40B4-BE49-F238E27FC236}">
                <a16:creationId xmlns:a16="http://schemas.microsoft.com/office/drawing/2014/main" id="{F64EC874-239A-A04C-BCAA-E169E21A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Valenti,2020</a:t>
            </a: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B8BE2A86-ADE5-EA48-82BF-89817E9E4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Teorie sul suono</a:t>
            </a:r>
          </a:p>
        </p:txBody>
      </p:sp>
      <p:pic>
        <p:nvPicPr>
          <p:cNvPr id="23558" name="Picture 15" descr="fourier_small.jpg">
            <a:extLst>
              <a:ext uri="{FF2B5EF4-FFF2-40B4-BE49-F238E27FC236}">
                <a16:creationId xmlns:a16="http://schemas.microsoft.com/office/drawing/2014/main" id="{04E154A3-B081-5C46-ACD8-1687B7A9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>
            <a:fillRect/>
          </a:stretch>
        </p:blipFill>
        <p:spPr bwMode="auto">
          <a:xfrm>
            <a:off x="823646" y="1109742"/>
            <a:ext cx="2322016" cy="330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20">
            <a:extLst>
              <a:ext uri="{FF2B5EF4-FFF2-40B4-BE49-F238E27FC236}">
                <a16:creationId xmlns:a16="http://schemas.microsoft.com/office/drawing/2014/main" id="{0C29E367-6347-BB4C-AD96-8B410D581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062" y="4653136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Jean </a:t>
            </a:r>
            <a:r>
              <a:rPr lang="it-IT" altLang="it-IT" sz="1800" b="1" dirty="0" err="1">
                <a:latin typeface="Arial Narrow" panose="020B0604020202020204" pitchFamily="34" charset="0"/>
              </a:rPr>
              <a:t>Baptiste</a:t>
            </a:r>
            <a:r>
              <a:rPr lang="it-IT" altLang="it-IT" sz="1800" b="1" dirty="0">
                <a:latin typeface="Arial Narrow" panose="020B0604020202020204" pitchFamily="34" charset="0"/>
              </a:rPr>
              <a:t> Fourier</a:t>
            </a:r>
          </a:p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      1768 – 1830</a:t>
            </a:r>
          </a:p>
          <a:p>
            <a:pPr eaLnBrk="1" hangingPunct="1"/>
            <a:r>
              <a:rPr lang="it-IT" altLang="it-IT" sz="1800" b="1" dirty="0">
                <a:latin typeface="Arial Narrow" panose="020B0604020202020204" pitchFamily="34" charset="0"/>
              </a:rPr>
              <a:t>  Matematico e fisico</a:t>
            </a:r>
          </a:p>
        </p:txBody>
      </p:sp>
      <p:pic>
        <p:nvPicPr>
          <p:cNvPr id="23563" name="Picture 27" descr="Schermata 2014-04-22 a 12.25.45.png">
            <a:extLst>
              <a:ext uri="{FF2B5EF4-FFF2-40B4-BE49-F238E27FC236}">
                <a16:creationId xmlns:a16="http://schemas.microsoft.com/office/drawing/2014/main" id="{245B8CCA-C2C0-214A-A3F3-6644499E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33" y="4035772"/>
            <a:ext cx="4419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242A70-400A-FA4A-B2CF-A24A49B38D9F}"/>
              </a:ext>
            </a:extLst>
          </p:cNvPr>
          <p:cNvSpPr txBox="1"/>
          <p:nvPr/>
        </p:nvSpPr>
        <p:spPr>
          <a:xfrm>
            <a:off x="3227512" y="980728"/>
            <a:ext cx="5611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Solo intorno al 1930 compaiono gli oscillatori sinusoidali.</a:t>
            </a:r>
          </a:p>
          <a:p>
            <a:r>
              <a:rPr lang="it-IT" sz="2800" b="1" dirty="0"/>
              <a:t>Ma è già di due secoli prima l’idea di comporre sinusoidi con varie frequenze e ampiezze.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963433813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30818</TotalTime>
  <Words>765</Words>
  <Application>Microsoft Macintosh PowerPoint</Application>
  <PresentationFormat>Presentazione su schermo (4:3)</PresentationFormat>
  <Paragraphs>140</Paragraphs>
  <Slides>21</Slides>
  <Notes>1</Notes>
  <HiddenSlides>0</HiddenSlides>
  <MMClips>10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Arial Narrow</vt:lpstr>
      <vt:lpstr>Struttura predefinita</vt:lpstr>
      <vt:lpstr>Equation</vt:lpstr>
      <vt:lpstr>Musica e serie di Fourier</vt:lpstr>
      <vt:lpstr>Dal suono alla musica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Trigonometria e acustica</dc:title>
  <dc:subject/>
  <dc:creator>Valenti</dc:creator>
  <cp:keywords/>
  <dc:description/>
  <cp:lastModifiedBy>Microsoft Office User</cp:lastModifiedBy>
  <cp:revision>1050</cp:revision>
  <dcterms:created xsi:type="dcterms:W3CDTF">2014-05-26T14:22:15Z</dcterms:created>
  <dcterms:modified xsi:type="dcterms:W3CDTF">2020-04-12T07:31:41Z</dcterms:modified>
  <cp:category/>
</cp:coreProperties>
</file>