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0" r:id="rId3"/>
    <p:sldId id="320" r:id="rId4"/>
    <p:sldId id="321" r:id="rId5"/>
    <p:sldId id="323" r:id="rId6"/>
    <p:sldId id="331" r:id="rId7"/>
    <p:sldId id="332" r:id="rId8"/>
    <p:sldId id="327" r:id="rId9"/>
    <p:sldId id="333" r:id="rId10"/>
    <p:sldId id="334" r:id="rId11"/>
    <p:sldId id="335" r:id="rId12"/>
    <p:sldId id="336" r:id="rId13"/>
    <p:sldId id="337" r:id="rId14"/>
    <p:sldId id="322" r:id="rId15"/>
    <p:sldId id="296" r:id="rId16"/>
    <p:sldId id="338" r:id="rId17"/>
    <p:sldId id="324" r:id="rId18"/>
    <p:sldId id="325" r:id="rId19"/>
    <p:sldId id="297" r:id="rId20"/>
    <p:sldId id="298" r:id="rId21"/>
    <p:sldId id="307" r:id="rId22"/>
    <p:sldId id="339" r:id="rId23"/>
    <p:sldId id="340" r:id="rId24"/>
    <p:sldId id="344" r:id="rId25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/>
    <p:restoredTop sz="94633"/>
  </p:normalViewPr>
  <p:slideViewPr>
    <p:cSldViewPr>
      <p:cViewPr>
        <p:scale>
          <a:sx n="102" d="100"/>
          <a:sy n="102" d="100"/>
        </p:scale>
        <p:origin x="1296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D0ED0-D00C-8248-BC79-121D849EEB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04D96-5597-CA4F-A8C9-E201768029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F4D100-D1C2-B84D-8347-EECEC13B3ED3}" type="datetime1">
              <a:rPr lang="it-IT" altLang="it-IT"/>
              <a:pPr>
                <a:defRPr/>
              </a:pPr>
              <a:t>24/09/20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8AAC-178D-AA47-BEBA-06F844CD47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A832C-15AB-F642-A18F-C5C9AF9ED8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D430637-EFE0-3C49-91F4-FBAFC27CC0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559EF8-189B-C541-8FD8-B97AFEB6E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BB7B4-3A8A-4E49-B435-CA43EEF542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D075F1F-F251-654A-8D0A-CD0CFB875FA4}" type="datetime1">
              <a:rPr lang="it-IT" altLang="it-IT"/>
              <a:pPr>
                <a:defRPr/>
              </a:pPr>
              <a:t>24/09/20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081ACE8-B5B5-0D4F-9D31-6CC9307AE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242AD9-11E7-264D-8CCA-E06617694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B102A-747B-4741-89DE-F7B6C64292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EBA83-D7E1-5E4C-BD2F-E2C11CB32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10CD68-11D1-1F4F-B2F8-923735523F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0CD68-11D1-1F4F-B2F8-923735523F1B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860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0CD68-11D1-1F4F-B2F8-923735523F1B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731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46D31C-F652-6A40-8604-E748DC212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DCAC9F-9E6C-C541-921E-869C0A44D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EACDEF-3229-0647-811E-C09D89034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CFA4-B244-2B48-A420-27CAADB50C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007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E8AE2-50BF-604F-92BF-FB34AC456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C7C943-BFC2-B240-93C9-4028C1B3E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C2BAE-F9AE-5946-96E0-C28AC6508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63EA-AFFC-E74A-9966-17B2B72052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153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0BC87A-DBAD-0F43-B04C-E5EDA7628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BC420-D971-5D4C-B47A-6B8BDB6AE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C2983-D6BD-6C4B-BBF1-D8489828B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B779-71A5-5046-88E1-2598C0F7F5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803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E7446-603F-8141-BEC0-9AB0F0812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6F1280-280E-BB43-8412-4C6EC8C06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C190AE-9C27-1144-9C17-8E8451438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C4B4-7A0E-E744-8D67-610ADF53D0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111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3C138A-6B73-7C4B-B8DE-867503B35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E167E27-B8FC-D943-BF52-D626C1F88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3BB4E7C-5B41-2942-A988-86BE505B5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ED90-D449-464A-8A74-093C232261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154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8C830C-57AC-914F-AA46-445F225CD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5C4373-405E-2C49-B78A-0CA071CE5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B360F7-888C-614D-A488-9350B17F8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2077-00CD-7141-9D8B-5E9467D0E4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816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AA046-5467-DC4B-B809-1884F382C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FE83-01EB-F84B-8C23-3E66B3E3E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1F20D0-CC99-0841-9AC5-BD055EB98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F5873-7DD8-E348-B259-D00024441B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70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548403-D057-FF47-A1EE-F58017DD4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FCB27C-6793-F347-9420-1189397D0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600D90-727B-DF45-AE23-A21ACEF7E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876CD-FEBE-8C44-8F48-13633EDBCE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285D6-D084-A341-9290-F244DFB16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151DF-C979-3E47-85DC-370C84C92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900FB5-D2E6-E244-96E8-FCF96AB9D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63AC-C22B-504D-BB34-AE812109DC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825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355C36-5F56-BA43-8A55-573132E3A9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B1E462-0F2A-2943-8E99-9189E7802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F75B61-CBC4-D447-9C7F-68CCF64B1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279E-CB5F-FC45-B0CD-1D7236144B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867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E450EC-F458-6C4E-90FA-AE3C5AEAF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931042-52E5-DF44-890C-D5B71589B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433FC-AF1F-B54B-A07D-BA3F5561C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B5CF2-BF63-9646-A79E-275CC1E5D4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464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7546D8-4B05-FB44-958A-BD4EAD43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E1A774-59CF-9D46-A89F-DAC9A2664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6E4275-3DE9-D845-A3A5-E6AF47014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B5D34-E22A-264A-819E-2CB82D35B2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379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A87D0-B314-4D40-A605-20184CF64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E8386-6F54-E645-A0DB-02E7909DB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39A26-DDB9-3F41-AA54-C09929E39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FF83-B1F1-4944-B1A2-CC335DBF3E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105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BDBA30-29D7-0C4A-B32B-2ED08D66B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2F0FC-88D1-0546-9AB8-FDBFCF266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523AC-9169-CA4C-995A-53036ADB6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8B06-EA15-7F4F-A022-E4E3001833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043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BE4E5F-38A9-C842-9FEC-0449F6960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BA0C9A-1605-8E4E-90C8-AB6532D82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B42016-EF8F-144C-9F4C-886CC22929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D947FD-CF95-C146-BD6C-3A7DD9A57A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90B397-872B-B246-9757-F539AEF3D1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A962314-BFA0-0A4A-A6E0-09BDBE6EED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89A8FFF4-2BE1-334F-996D-A322B08B46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610600" cy="2160588"/>
          </a:xfrm>
        </p:spPr>
        <p:txBody>
          <a:bodyPr/>
          <a:lstStyle/>
          <a:p>
            <a:pPr eaLnBrk="1" hangingPunct="1"/>
            <a: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</a:rPr>
              <a:t>Un primo processo di crescita continua</a:t>
            </a:r>
            <a:endParaRPr lang="it-IT" altLang="it-IT" sz="3200" b="1" i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F6542C06-1E92-8E46-AC5D-01AC9551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 2020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B655DD11-3841-824E-8D90-FC772787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958DA-69F6-544F-896D-42C150B7DBA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1">
            <a:extLst>
              <a:ext uri="{FF2B5EF4-FFF2-40B4-BE49-F238E27FC236}">
                <a16:creationId xmlns:a16="http://schemas.microsoft.com/office/drawing/2014/main" id="{A05DB808-D8A3-604A-9C72-D87087C7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 dirty="0"/>
              <a:t>Daniela Valenti 2020</a:t>
            </a:r>
          </a:p>
        </p:txBody>
      </p:sp>
      <p:sp>
        <p:nvSpPr>
          <p:cNvPr id="29698" name="Slide Number Placeholder 42">
            <a:extLst>
              <a:ext uri="{FF2B5EF4-FFF2-40B4-BE49-F238E27FC236}">
                <a16:creationId xmlns:a16="http://schemas.microsoft.com/office/drawing/2014/main" id="{4C3C6ED8-3EFB-8B42-8B60-B939F559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950" y="6245225"/>
            <a:ext cx="52953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17E86D-C976-8649-871B-3D8764CB085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 dirty="0"/>
          </a:p>
        </p:txBody>
      </p:sp>
      <p:sp>
        <p:nvSpPr>
          <p:cNvPr id="29700" name="TextBox 21">
            <a:extLst>
              <a:ext uri="{FF2B5EF4-FFF2-40B4-BE49-F238E27FC236}">
                <a16:creationId xmlns:a16="http://schemas.microsoft.com/office/drawing/2014/main" id="{6F918445-A31A-DA45-961C-51F7A0D09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32" y="282326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Il logaritmo in base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702" name="TextBox 10">
            <a:extLst>
              <a:ext uri="{FF2B5EF4-FFF2-40B4-BE49-F238E27FC236}">
                <a16:creationId xmlns:a16="http://schemas.microsoft.com/office/drawing/2014/main" id="{E0DE4229-0DE1-BB47-BA3D-836CD5DDE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92" y="932259"/>
            <a:ext cx="569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Ed ecco la funzione inversa di y = e</a:t>
            </a:r>
            <a:r>
              <a:rPr lang="it-IT" altLang="it-IT" sz="2400" b="1" i="1" baseline="30000" dirty="0"/>
              <a:t>x</a:t>
            </a:r>
            <a:r>
              <a:rPr lang="it-IT" altLang="it-IT" sz="2400" b="1" dirty="0"/>
              <a:t> </a:t>
            </a:r>
          </a:p>
        </p:txBody>
      </p:sp>
      <p:sp>
        <p:nvSpPr>
          <p:cNvPr id="29704" name="TextBox 14">
            <a:extLst>
              <a:ext uri="{FF2B5EF4-FFF2-40B4-BE49-F238E27FC236}">
                <a16:creationId xmlns:a16="http://schemas.microsoft.com/office/drawing/2014/main" id="{0850513C-0B4B-A644-995E-1D567533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50" y="2276872"/>
            <a:ext cx="81343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Tradizionalmente, il logaritmo in base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altLang="it-IT" sz="2400" b="1" dirty="0"/>
              <a:t>prende il nome di </a:t>
            </a:r>
            <a:r>
              <a:rPr lang="it-IT" altLang="it-IT" sz="2400" b="1" i="1" dirty="0"/>
              <a:t>‘logaritmo naturale’</a:t>
            </a:r>
            <a:r>
              <a:rPr lang="it-IT" altLang="it-IT" sz="2400" b="1" dirty="0"/>
              <a:t>, abbreviato spesso con </a:t>
            </a:r>
            <a:r>
              <a:rPr lang="it-IT" altLang="it-IT" sz="2400" b="1" i="1" dirty="0"/>
              <a:t>‘</a:t>
            </a:r>
            <a:r>
              <a:rPr lang="it-IT" altLang="it-IT" sz="2400" b="1" i="1" dirty="0" err="1"/>
              <a:t>lnx</a:t>
            </a:r>
            <a:r>
              <a:rPr lang="it-IT" altLang="it-IT" sz="2400" b="1" i="1" dirty="0"/>
              <a:t>’.</a:t>
            </a:r>
            <a:endParaRPr lang="it-IT" altLang="it-IT" sz="2400" b="1" dirty="0"/>
          </a:p>
        </p:txBody>
      </p:sp>
      <p:sp>
        <p:nvSpPr>
          <p:cNvPr id="29705" name="Rectangle 15">
            <a:extLst>
              <a:ext uri="{FF2B5EF4-FFF2-40B4-BE49-F238E27FC236}">
                <a16:creationId xmlns:a16="http://schemas.microsoft.com/office/drawing/2014/main" id="{4DF58B29-E18F-5C41-899D-116D9666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" y="4541724"/>
            <a:ext cx="63001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/>
              <a:t>Ma la nomenclatura non è del tutto unificata.</a:t>
            </a:r>
            <a:r>
              <a:rPr lang="it-IT" altLang="it-IT" sz="2200" b="1" i="1" dirty="0"/>
              <a:t>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200" b="1" dirty="0"/>
              <a:t>sulla tastiera dei tascabili e nella maggior parte dei software più comuni si trova </a:t>
            </a:r>
            <a:r>
              <a:rPr lang="it-IT" altLang="it-IT" sz="2200" b="1" dirty="0" err="1"/>
              <a:t>lnx</a:t>
            </a:r>
            <a:r>
              <a:rPr lang="it-IT" altLang="it-IT" sz="2200" b="1" dirty="0"/>
              <a:t>;</a:t>
            </a:r>
          </a:p>
          <a:p>
            <a:pPr eaLnBrk="1" hangingPunct="1">
              <a:spcBef>
                <a:spcPct val="0"/>
              </a:spcBef>
              <a:buNone/>
            </a:pPr>
            <a:endParaRPr lang="it-IT" altLang="it-IT" sz="800" b="1" dirty="0"/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200" b="1" dirty="0"/>
              <a:t>in alcuni testi di matematica si trova </a:t>
            </a:r>
            <a:r>
              <a:rPr lang="it-IT" altLang="it-IT" sz="2200" b="1" i="1" dirty="0" err="1"/>
              <a:t>logx</a:t>
            </a:r>
            <a:r>
              <a:rPr lang="it-IT" altLang="it-IT" sz="2200" b="1" dirty="0"/>
              <a:t>.  </a:t>
            </a:r>
          </a:p>
        </p:txBody>
      </p:sp>
      <p:pic>
        <p:nvPicPr>
          <p:cNvPr id="29707" name="Picture 17" descr="Tasti_Scient.jpg">
            <a:extLst>
              <a:ext uri="{FF2B5EF4-FFF2-40B4-BE49-F238E27FC236}">
                <a16:creationId xmlns:a16="http://schemas.microsoft.com/office/drawing/2014/main" id="{AB37E1B9-B8F0-B341-94B8-EE989BFC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68" y="3181938"/>
            <a:ext cx="2502600" cy="34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035E556-2F23-B642-8F70-2A6B70B3C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366358"/>
            <a:ext cx="3044470" cy="8196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9982832-9E0B-0C44-BB26-2FAAA041D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142675"/>
            <a:ext cx="4275176" cy="10687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1">
            <a:extLst>
              <a:ext uri="{FF2B5EF4-FFF2-40B4-BE49-F238E27FC236}">
                <a16:creationId xmlns:a16="http://schemas.microsoft.com/office/drawing/2014/main" id="{0FD63787-C484-E34A-BE21-4F167752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 2020</a:t>
            </a:r>
          </a:p>
        </p:txBody>
      </p:sp>
      <p:sp>
        <p:nvSpPr>
          <p:cNvPr id="30722" name="Slide Number Placeholder 42">
            <a:extLst>
              <a:ext uri="{FF2B5EF4-FFF2-40B4-BE49-F238E27FC236}">
                <a16:creationId xmlns:a16="http://schemas.microsoft.com/office/drawing/2014/main" id="{EF628466-F0E1-ED43-9A50-728D8C22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D21771-1B20-8348-8FB1-6307AD07518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30724" name="TextBox 21">
            <a:extLst>
              <a:ext uri="{FF2B5EF4-FFF2-40B4-BE49-F238E27FC236}">
                <a16:creationId xmlns:a16="http://schemas.microsoft.com/office/drawing/2014/main" id="{D7AD23B3-5749-C04E-9FF2-042ECA21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21" y="301557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Il grafico del logaritmo in base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0725" name="TextBox 12">
            <a:extLst>
              <a:ext uri="{FF2B5EF4-FFF2-40B4-BE49-F238E27FC236}">
                <a16:creationId xmlns:a16="http://schemas.microsoft.com/office/drawing/2014/main" id="{58E1ECC5-71C8-0E4E-B0F6-B380DB0C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62115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Dominio: i numeri reali positivi, perciò x può essere irrazionale;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Codominio: i numeri reali, perciò y può essere irrazionale;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La base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è un numero irrazionale</a:t>
            </a:r>
            <a:r>
              <a:rPr lang="it-IT" altLang="it-IT" sz="20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/>
          </a:p>
        </p:txBody>
      </p:sp>
      <p:sp>
        <p:nvSpPr>
          <p:cNvPr id="30726" name="TextBox 19">
            <a:extLst>
              <a:ext uri="{FF2B5EF4-FFF2-40B4-BE49-F238E27FC236}">
                <a16:creationId xmlns:a16="http://schemas.microsoft.com/office/drawing/2014/main" id="{DE07179D-C758-FA4C-835A-5FCDF95B5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70135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E il grafico?</a:t>
            </a:r>
          </a:p>
        </p:txBody>
      </p:sp>
      <p:sp>
        <p:nvSpPr>
          <p:cNvPr id="30727" name="TextBox 20">
            <a:extLst>
              <a:ext uri="{FF2B5EF4-FFF2-40B4-BE49-F238E27FC236}">
                <a16:creationId xmlns:a16="http://schemas.microsoft.com/office/drawing/2014/main" id="{B033A8FC-2D78-5147-84CC-176BF7F5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95" y="4133979"/>
            <a:ext cx="41106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Ora trovo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i="1" dirty="0"/>
              <a:t>  log</a:t>
            </a:r>
            <a:r>
              <a:rPr lang="it-IT" altLang="it-IT" sz="2000" b="1" i="1" baseline="-25000" dirty="0"/>
              <a:t>3</a:t>
            </a:r>
            <a:r>
              <a:rPr lang="it-IT" altLang="it-IT" sz="2000" b="1" i="1" dirty="0"/>
              <a:t>x &lt; </a:t>
            </a:r>
            <a:r>
              <a:rPr lang="it-IT" altLang="it-IT" sz="2000" b="1" i="1" dirty="0" err="1"/>
              <a:t>lnx</a:t>
            </a:r>
            <a:r>
              <a:rPr lang="it-IT" altLang="it-IT" sz="2000" b="1" i="1" dirty="0"/>
              <a:t> &lt; log</a:t>
            </a:r>
            <a:r>
              <a:rPr lang="it-IT" altLang="it-IT" sz="2000" b="1" i="1" baseline="-25000" dirty="0"/>
              <a:t>2</a:t>
            </a:r>
            <a:r>
              <a:rPr lang="it-IT" altLang="it-IT" sz="2000" b="1" i="1" dirty="0"/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Come mostra il grafico a fianco tracciato con un software di geometria dinamica.</a:t>
            </a:r>
          </a:p>
        </p:txBody>
      </p:sp>
      <p:sp>
        <p:nvSpPr>
          <p:cNvPr id="30728" name="TextBox 10">
            <a:extLst>
              <a:ext uri="{FF2B5EF4-FFF2-40B4-BE49-F238E27FC236}">
                <a16:creationId xmlns:a16="http://schemas.microsoft.com/office/drawing/2014/main" id="{E9CD9E37-8EB6-F146-92BA-F8F5790C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7167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La funzione inversa di y = e</a:t>
            </a:r>
            <a:r>
              <a:rPr lang="it-IT" altLang="it-IT" sz="2400" b="1" i="1" baseline="30000" dirty="0"/>
              <a:t>x </a:t>
            </a:r>
            <a:r>
              <a:rPr lang="it-IT" altLang="it-IT" sz="2400" b="1" dirty="0"/>
              <a:t>si scrive nella forma </a:t>
            </a:r>
          </a:p>
        </p:txBody>
      </p:sp>
      <p:pic>
        <p:nvPicPr>
          <p:cNvPr id="30731" name="Picture 15" descr="ln1.jpg">
            <a:extLst>
              <a:ext uri="{FF2B5EF4-FFF2-40B4-BE49-F238E27FC236}">
                <a16:creationId xmlns:a16="http://schemas.microsoft.com/office/drawing/2014/main" id="{B683E57B-6F5B-774F-8B11-16498AAEE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095736"/>
            <a:ext cx="35623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969B702-9E02-3A4D-AFF7-F269A5528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419496"/>
            <a:ext cx="2537654" cy="8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1">
            <a:extLst>
              <a:ext uri="{FF2B5EF4-FFF2-40B4-BE49-F238E27FC236}">
                <a16:creationId xmlns:a16="http://schemas.microsoft.com/office/drawing/2014/main" id="{0C277FAD-8ED2-B845-86AC-1A33D559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 2020</a:t>
            </a:r>
          </a:p>
        </p:txBody>
      </p:sp>
      <p:sp>
        <p:nvSpPr>
          <p:cNvPr id="31746" name="Slide Number Placeholder 42">
            <a:extLst>
              <a:ext uri="{FF2B5EF4-FFF2-40B4-BE49-F238E27FC236}">
                <a16:creationId xmlns:a16="http://schemas.microsoft.com/office/drawing/2014/main" id="{03B25AAC-7864-FD45-B925-D634CF9A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89B0F-3A32-8B4F-A67D-F3C4C294266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31748" name="TextBox 21">
            <a:extLst>
              <a:ext uri="{FF2B5EF4-FFF2-40B4-BE49-F238E27FC236}">
                <a16:creationId xmlns:a16="http://schemas.microsoft.com/office/drawing/2014/main" id="{E457360F-F2BA-2C4A-9A82-86806B24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56" y="260648"/>
            <a:ext cx="8784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Grafici di esponenziale e logaritmo in base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1749" name="TextBox 11">
            <a:extLst>
              <a:ext uri="{FF2B5EF4-FFF2-40B4-BE49-F238E27FC236}">
                <a16:creationId xmlns:a16="http://schemas.microsoft.com/office/drawing/2014/main" id="{209CF5B4-5BF5-BD4B-8AB2-F3DF54641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526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1750" name="Picture 12" descr="ln2.jpg">
            <a:extLst>
              <a:ext uri="{FF2B5EF4-FFF2-40B4-BE49-F238E27FC236}">
                <a16:creationId xmlns:a16="http://schemas.microsoft.com/office/drawing/2014/main" id="{4131914C-3A40-7941-9C4C-E308817B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9970"/>
            <a:ext cx="52720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32D15B15-E044-1F40-9595-06BEE701BA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600200"/>
            <a:ext cx="7239000" cy="2160588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Problemi di crescita e decrescita continua</a:t>
            </a:r>
          </a:p>
        </p:txBody>
      </p:sp>
      <p:sp>
        <p:nvSpPr>
          <p:cNvPr id="18436" name="Footer Placeholder 4">
            <a:extLst>
              <a:ext uri="{FF2B5EF4-FFF2-40B4-BE49-F238E27FC236}">
                <a16:creationId xmlns:a16="http://schemas.microsoft.com/office/drawing/2014/main" id="{4B932760-05BB-E54C-AB35-5B347CB5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 2020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364C748C-CA20-8547-AAC5-97F9AD87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27DD48-8903-5048-90D4-374172BB9CA2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81991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251490DB-3148-EC47-9ABB-F5256FEF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 2020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AC4A8636-CA18-1A4E-B555-FF71759B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BDFBF4-D083-6C44-A377-D702EDED01D0}" type="slidenum">
              <a:rPr lang="it-IT" altLang="it-IT" sz="1400"/>
              <a:pPr eaLnBrk="1" hangingPunct="1"/>
              <a:t>14</a:t>
            </a:fld>
            <a:endParaRPr lang="it-IT" altLang="it-IT" sz="1400" dirty="0"/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762FEBCE-4CB0-4943-BA57-CF2A7F0A0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61885"/>
            <a:ext cx="769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</a:rPr>
              <a:t>Legge che descrive un particolare processo di crescita continua</a:t>
            </a:r>
          </a:p>
        </p:txBody>
      </p:sp>
      <p:sp>
        <p:nvSpPr>
          <p:cNvPr id="19462" name="TextBox 8">
            <a:extLst>
              <a:ext uri="{FF2B5EF4-FFF2-40B4-BE49-F238E27FC236}">
                <a16:creationId xmlns:a16="http://schemas.microsoft.com/office/drawing/2014/main" id="{82DA3DB5-763E-A745-A0CA-4D1168097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628" y="1951469"/>
            <a:ext cx="1791444" cy="707886"/>
          </a:xfrm>
          <a:prstGeom prst="rect">
            <a:avLst/>
          </a:prstGeom>
          <a:solidFill>
            <a:srgbClr val="FFF8E7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e</a:t>
            </a:r>
            <a:r>
              <a:rPr lang="it-IT" altLang="it-IT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463" name="TextBox 29">
            <a:extLst>
              <a:ext uri="{FF2B5EF4-FFF2-40B4-BE49-F238E27FC236}">
                <a16:creationId xmlns:a16="http://schemas.microsoft.com/office/drawing/2014/main" id="{67C48EB3-84FC-6447-84D1-12E6D79C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78" y="2924944"/>
            <a:ext cx="84013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Capitale iniziale depositato = 1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it-IT" altLang="it-IT" sz="8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/>
              <a:t>Tasso di interesse annuo 100%   = 1  </a:t>
            </a:r>
          </a:p>
          <a:p>
            <a:pPr eaLnBrk="1" hangingPunct="1"/>
            <a:r>
              <a:rPr lang="it-IT" altLang="it-IT" b="1" dirty="0"/>
              <a:t>    (frazionato in modo continuo)</a:t>
            </a:r>
          </a:p>
        </p:txBody>
      </p:sp>
      <p:sp>
        <p:nvSpPr>
          <p:cNvPr id="19464" name="TextBox 30">
            <a:extLst>
              <a:ext uri="{FF2B5EF4-FFF2-40B4-BE49-F238E27FC236}">
                <a16:creationId xmlns:a16="http://schemas.microsoft.com/office/drawing/2014/main" id="{674642B2-CEA9-E04A-8F93-974571D34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0912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Vediamo ora come descrivere situazioni più generali di crescita continua.</a:t>
            </a:r>
          </a:p>
        </p:txBody>
      </p:sp>
    </p:spTree>
    <p:extLst>
      <p:ext uri="{BB962C8B-B14F-4D97-AF65-F5344CB8AC3E}">
        <p14:creationId xmlns:p14="http://schemas.microsoft.com/office/powerpoint/2010/main" val="72964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62AB6F6D-1AF5-974E-82F6-B444CBD3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2286" y="64833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 2020</a:t>
            </a:r>
            <a:endParaRPr lang="it-IT" altLang="it-IT" sz="1200" i="1" dirty="0"/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655AA656-72EF-234A-8FBA-B3D0294A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AA4C10-CC55-B44C-8184-BF80262746BE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ED284124-3173-C04A-A35A-775F53652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22992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</a:rPr>
              <a:t>Verso un più generale processo di crescita continua</a:t>
            </a:r>
          </a:p>
        </p:txBody>
      </p:sp>
      <p:sp>
        <p:nvSpPr>
          <p:cNvPr id="20487" name="Rectangle 9">
            <a:extLst>
              <a:ext uri="{FF2B5EF4-FFF2-40B4-BE49-F238E27FC236}">
                <a16:creationId xmlns:a16="http://schemas.microsoft.com/office/drawing/2014/main" id="{550BDF49-3C3A-1849-B485-A5302E8C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78" y="4960739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/>
              <a:t>La crescita continua di un capitale è remota dalla realtà, ma fa capire che processi di crescita continua sono descritti da funzioni esponenziali del tipo: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7193826-09A2-F34C-85C0-545C479C3831}"/>
              </a:ext>
            </a:extLst>
          </p:cNvPr>
          <p:cNvSpPr/>
          <p:nvPr/>
        </p:nvSpPr>
        <p:spPr>
          <a:xfrm>
            <a:off x="1907704" y="5722005"/>
            <a:ext cx="4886338" cy="523220"/>
          </a:xfrm>
          <a:prstGeom prst="rect">
            <a:avLst/>
          </a:prstGeom>
          <a:solidFill>
            <a:srgbClr val="FFF8E7"/>
          </a:solidFill>
        </p:spPr>
        <p:txBody>
          <a:bodyPr wrap="none">
            <a:spAutoFit/>
          </a:bodyPr>
          <a:lstStyle/>
          <a:p>
            <a:r>
              <a:rPr lang="it-IT" altLang="it-IT" sz="2800" b="1" i="1" dirty="0"/>
              <a:t>y = </a:t>
            </a:r>
            <a:r>
              <a:rPr lang="it-IT" altLang="it-IT" sz="2800" b="1" i="1" dirty="0" err="1">
                <a:solidFill>
                  <a:srgbClr val="0000FF"/>
                </a:solidFill>
              </a:rPr>
              <a:t>A</a:t>
            </a:r>
            <a:r>
              <a:rPr lang="it-IT" altLang="it-IT" sz="2800" b="1" i="1" dirty="0" err="1"/>
              <a:t>e</a:t>
            </a:r>
            <a:r>
              <a:rPr lang="it-IT" altLang="it-IT" sz="2800" b="1" i="1" baseline="30000" dirty="0" err="1">
                <a:solidFill>
                  <a:srgbClr val="008000"/>
                </a:solidFill>
              </a:rPr>
              <a:t>r</a:t>
            </a:r>
            <a:r>
              <a:rPr lang="it-IT" altLang="it-IT" sz="2800" b="1" i="1" baseline="30000" dirty="0" err="1"/>
              <a:t>x</a:t>
            </a:r>
            <a:r>
              <a:rPr lang="it-IT" altLang="it-IT" sz="2800" b="1" i="1" baseline="30000" dirty="0"/>
              <a:t>         </a:t>
            </a:r>
            <a:r>
              <a:rPr lang="it-IT" altLang="it-IT" sz="2800" b="1" i="1" dirty="0"/>
              <a:t>con </a:t>
            </a:r>
            <a:r>
              <a:rPr lang="it-IT" altLang="it-IT" sz="2800" b="1" i="1" dirty="0">
                <a:solidFill>
                  <a:srgbClr val="0000FF"/>
                </a:solidFill>
              </a:rPr>
              <a:t>A</a:t>
            </a:r>
            <a:r>
              <a:rPr lang="it-IT" altLang="it-IT" sz="2800" b="1" i="1" dirty="0"/>
              <a:t> &gt; 0 e  </a:t>
            </a:r>
            <a:r>
              <a:rPr lang="it-IT" altLang="it-IT" sz="2800" b="1" i="1" dirty="0" err="1">
                <a:solidFill>
                  <a:srgbClr val="008000"/>
                </a:solidFill>
              </a:rPr>
              <a:t>r</a:t>
            </a:r>
            <a:r>
              <a:rPr lang="it-IT" altLang="it-IT" sz="2800" b="1" i="1" dirty="0">
                <a:solidFill>
                  <a:srgbClr val="003300"/>
                </a:solidFill>
              </a:rPr>
              <a:t> &gt; 0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0713A5-37B8-874F-A9B6-3049FA23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3" y="868081"/>
            <a:ext cx="8826335" cy="40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F1508E31-24CE-9448-AA52-F0998D81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7194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 2020</a:t>
            </a:r>
            <a:endParaRPr lang="it-IT" altLang="it-IT" sz="1200" i="1" dirty="0"/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9D7AB235-C168-024F-B63A-0D7B5234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DE0C78-53E6-B543-8D8B-551B15BD4018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7A51BB79-34B5-BC4D-8C7A-DEF95FD49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53" y="276014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</a:rPr>
              <a:t>Un processo di decrescita continua</a:t>
            </a:r>
          </a:p>
        </p:txBody>
      </p:sp>
      <p:sp>
        <p:nvSpPr>
          <p:cNvPr id="21511" name="Rectangle 9">
            <a:extLst>
              <a:ext uri="{FF2B5EF4-FFF2-40B4-BE49-F238E27FC236}">
                <a16:creationId xmlns:a16="http://schemas.microsoft.com/office/drawing/2014/main" id="{66D5D25A-DD4C-C547-ADC0-0A37095B1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12" y="4699675"/>
            <a:ext cx="803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Più in generale i processi di decrescita continua sono descritti da funzioni esponenziali del tipo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7F139AF0-6D70-5D4A-8C33-DD1A0447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70142"/>
            <a:ext cx="86505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Deposito un capitale </a:t>
            </a:r>
            <a:r>
              <a:rPr lang="it-IT" altLang="it-IT" b="1" i="1" dirty="0"/>
              <a:t>A = 1  </a:t>
            </a:r>
            <a:r>
              <a:rPr lang="it-IT" altLang="it-IT" b="1" dirty="0"/>
              <a:t>e, per pagare un mutuo, incarico la banca di </a:t>
            </a:r>
            <a:r>
              <a:rPr lang="it-IT" altLang="it-IT" b="1" i="1" dirty="0">
                <a:solidFill>
                  <a:srgbClr val="FF0000"/>
                </a:solidFill>
              </a:rPr>
              <a:t>togliere</a:t>
            </a:r>
            <a:r>
              <a:rPr lang="it-IT" altLang="it-IT" b="1" dirty="0"/>
              <a:t> alla fine dell’anno il</a:t>
            </a:r>
            <a:r>
              <a:rPr lang="it-IT" altLang="it-IT" b="1" dirty="0">
                <a:solidFill>
                  <a:srgbClr val="FF0000"/>
                </a:solidFill>
              </a:rPr>
              <a:t> 20% </a:t>
            </a:r>
            <a:r>
              <a:rPr lang="it-IT" altLang="it-IT" b="1" dirty="0"/>
              <a:t>del capitale depositato. Poi l’interesse viene frazionato …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30A32A7-E71D-D04E-BCFE-04FC972AF07A}"/>
              </a:ext>
            </a:extLst>
          </p:cNvPr>
          <p:cNvSpPr/>
          <p:nvPr/>
        </p:nvSpPr>
        <p:spPr>
          <a:xfrm>
            <a:off x="2267744" y="5680963"/>
            <a:ext cx="4778937" cy="523220"/>
          </a:xfrm>
          <a:prstGeom prst="rect">
            <a:avLst/>
          </a:prstGeom>
          <a:solidFill>
            <a:srgbClr val="FFF8E7"/>
          </a:solidFill>
        </p:spPr>
        <p:txBody>
          <a:bodyPr wrap="none">
            <a:spAutoFit/>
          </a:bodyPr>
          <a:lstStyle/>
          <a:p>
            <a:r>
              <a:rPr lang="it-IT" altLang="it-IT" sz="1600" b="1" dirty="0"/>
              <a:t> </a:t>
            </a:r>
            <a:r>
              <a:rPr lang="it-IT" altLang="it-IT" sz="2800" b="1" i="1" dirty="0"/>
              <a:t>y = </a:t>
            </a:r>
            <a:r>
              <a:rPr lang="it-IT" altLang="it-IT" sz="2800" b="1" i="1" dirty="0" err="1">
                <a:solidFill>
                  <a:srgbClr val="0000FF"/>
                </a:solidFill>
              </a:rPr>
              <a:t>A</a:t>
            </a:r>
            <a:r>
              <a:rPr lang="it-IT" altLang="it-IT" sz="2800" b="1" i="1" dirty="0" err="1"/>
              <a:t>e</a:t>
            </a:r>
            <a:r>
              <a:rPr lang="it-IT" altLang="it-IT" sz="2800" b="1" i="1" baseline="30000" dirty="0" err="1">
                <a:solidFill>
                  <a:srgbClr val="008000"/>
                </a:solidFill>
              </a:rPr>
              <a:t>r</a:t>
            </a:r>
            <a:r>
              <a:rPr lang="it-IT" altLang="it-IT" sz="2800" b="1" i="1" baseline="30000" dirty="0" err="1"/>
              <a:t>x</a:t>
            </a:r>
            <a:r>
              <a:rPr lang="it-IT" altLang="it-IT" sz="2800" b="1" i="1" baseline="30000" dirty="0"/>
              <a:t>        </a:t>
            </a:r>
            <a:r>
              <a:rPr lang="it-IT" altLang="it-IT" sz="2800" b="1" i="1" dirty="0"/>
              <a:t>con </a:t>
            </a:r>
            <a:r>
              <a:rPr lang="it-IT" altLang="it-IT" sz="2800" b="1" i="1" dirty="0">
                <a:solidFill>
                  <a:srgbClr val="0000FF"/>
                </a:solidFill>
              </a:rPr>
              <a:t>A</a:t>
            </a:r>
            <a:r>
              <a:rPr lang="it-IT" altLang="it-IT" sz="2800" b="1" i="1" dirty="0"/>
              <a:t> &gt; 0 e </a:t>
            </a:r>
            <a:r>
              <a:rPr lang="it-IT" altLang="it-IT" sz="2800" b="1" i="1" dirty="0" err="1">
                <a:solidFill>
                  <a:srgbClr val="008000"/>
                </a:solidFill>
              </a:rPr>
              <a:t>r</a:t>
            </a:r>
            <a:r>
              <a:rPr lang="it-IT" altLang="it-IT" sz="2800" b="1" i="1" dirty="0">
                <a:solidFill>
                  <a:srgbClr val="008000"/>
                </a:solidFill>
              </a:rPr>
              <a:t> </a:t>
            </a:r>
            <a:r>
              <a:rPr lang="it-IT" altLang="it-IT" sz="2800" b="1" i="1" dirty="0">
                <a:solidFill>
                  <a:srgbClr val="FF0000"/>
                </a:solidFill>
              </a:rPr>
              <a:t>&lt; 0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B48923-36C6-3145-A8A6-634C185A4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9477"/>
            <a:ext cx="5714590" cy="25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97EA922F-77E5-BA47-8557-FB5214AC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 2020</a:t>
            </a:r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7B3E3096-7435-2D41-A61D-AC0B2234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8AB7C8-CD9A-364D-A75C-4150B44746EE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A184A690-76EE-F44E-9F73-AFAEE8386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17991"/>
            <a:ext cx="8147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</a:rPr>
              <a:t>Una sola legge per descrivere processi di crescita o decrescita continua</a:t>
            </a:r>
          </a:p>
        </p:txBody>
      </p:sp>
      <p:sp>
        <p:nvSpPr>
          <p:cNvPr id="22534" name="Rectangle 9">
            <a:extLst>
              <a:ext uri="{FF2B5EF4-FFF2-40B4-BE49-F238E27FC236}">
                <a16:creationId xmlns:a16="http://schemas.microsoft.com/office/drawing/2014/main" id="{D331FBA4-A967-BD4A-8561-CAAAB202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9400"/>
            <a:ext cx="8382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 b="1"/>
          </a:p>
          <a:p>
            <a:pPr algn="ctr" eaLnBrk="1" hangingPunct="1"/>
            <a:endParaRPr lang="it-IT" altLang="it-IT" b="1" i="1" baseline="30000"/>
          </a:p>
          <a:p>
            <a:pPr algn="ctr" eaLnBrk="1" hangingPunct="1"/>
            <a:r>
              <a:rPr lang="it-IT" altLang="it-IT" sz="2000" b="1" i="1" baseline="30000"/>
              <a:t> </a:t>
            </a:r>
          </a:p>
          <a:p>
            <a:pPr eaLnBrk="1" hangingPunct="1"/>
            <a:r>
              <a:rPr lang="it-IT" altLang="it-IT" sz="2000" b="1" i="1" baseline="30000"/>
              <a:t> </a:t>
            </a:r>
          </a:p>
          <a:p>
            <a:pPr eaLnBrk="1" hangingPunct="1"/>
            <a:r>
              <a:rPr lang="it-IT" altLang="it-IT" sz="2000" b="1" i="1" baseline="30000"/>
              <a:t>      </a:t>
            </a:r>
            <a:endParaRPr lang="it-IT" altLang="it-IT" sz="2000" b="1" i="1">
              <a:solidFill>
                <a:srgbClr val="003300"/>
              </a:solidFill>
            </a:endParaRPr>
          </a:p>
          <a:p>
            <a:pPr eaLnBrk="1" hangingPunct="1"/>
            <a:endParaRPr lang="it-IT" altLang="it-IT" sz="2000" b="1" i="1" baseline="30000">
              <a:solidFill>
                <a:srgbClr val="0033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FC077A-6B4C-4349-B25E-2BEC9DCDFE8C}"/>
              </a:ext>
            </a:extLst>
          </p:cNvPr>
          <p:cNvCxnSpPr>
            <a:cxnSpLocks noChangeShapeType="1"/>
            <a:stCxn id="19" idx="2"/>
          </p:cNvCxnSpPr>
          <p:nvPr/>
        </p:nvCxnSpPr>
        <p:spPr bwMode="auto">
          <a:xfrm rot="5400000">
            <a:off x="3714750" y="2381250"/>
            <a:ext cx="762000" cy="1638300"/>
          </a:xfrm>
          <a:prstGeom prst="straightConnector1">
            <a:avLst/>
          </a:prstGeom>
          <a:noFill/>
          <a:ln w="25400">
            <a:solidFill>
              <a:srgbClr val="FFFF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Rectangle 17">
            <a:extLst>
              <a:ext uri="{FF2B5EF4-FFF2-40B4-BE49-F238E27FC236}">
                <a16:creationId xmlns:a16="http://schemas.microsoft.com/office/drawing/2014/main" id="{C8148161-C9E2-7A4B-A638-18E767059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1336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/>
              <a:t>y = </a:t>
            </a:r>
            <a:r>
              <a:rPr lang="it-IT" altLang="it-IT" sz="3200" b="1" i="1">
                <a:solidFill>
                  <a:srgbClr val="0000FF"/>
                </a:solidFill>
              </a:rPr>
              <a:t>A</a:t>
            </a:r>
            <a:r>
              <a:rPr lang="it-IT" altLang="it-IT" sz="3200" b="1" i="1"/>
              <a:t>e</a:t>
            </a:r>
            <a:r>
              <a:rPr lang="it-IT" altLang="it-IT" sz="3200" b="1" i="1" baseline="30000">
                <a:solidFill>
                  <a:srgbClr val="008000"/>
                </a:solidFill>
              </a:rPr>
              <a:t>r</a:t>
            </a:r>
            <a:r>
              <a:rPr lang="it-IT" altLang="it-IT" sz="3200" b="1" i="1" baseline="30000"/>
              <a:t>x</a:t>
            </a:r>
            <a:r>
              <a:rPr lang="it-IT" altLang="it-IT" sz="3200" b="1" i="1"/>
              <a:t>  con  </a:t>
            </a:r>
            <a:r>
              <a:rPr lang="it-IT" altLang="it-IT" sz="3200" b="1" i="1">
                <a:solidFill>
                  <a:srgbClr val="0000FF"/>
                </a:solidFill>
              </a:rPr>
              <a:t>A</a:t>
            </a:r>
            <a:r>
              <a:rPr lang="it-IT" altLang="it-IT" sz="3200" b="1" i="1"/>
              <a:t> &gt; 0</a:t>
            </a:r>
            <a:endParaRPr lang="it-IT" altLang="it-IT" sz="320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0247F9C8-5D88-5A41-8324-D9B97D970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981200"/>
            <a:ext cx="3886200" cy="838200"/>
          </a:xfrm>
          <a:custGeom>
            <a:avLst/>
            <a:gdLst>
              <a:gd name="T0" fmla="*/ 1943100 w 3886200"/>
              <a:gd name="T1" fmla="*/ 0 h 838200"/>
              <a:gd name="T2" fmla="*/ 0 w 3886200"/>
              <a:gd name="T3" fmla="*/ 419100 h 838200"/>
              <a:gd name="T4" fmla="*/ 1943100 w 3886200"/>
              <a:gd name="T5" fmla="*/ 838200 h 838200"/>
              <a:gd name="T6" fmla="*/ 3886200 w 3886200"/>
              <a:gd name="T7" fmla="*/ 419100 h 838200"/>
              <a:gd name="T8" fmla="*/ 3 60000 65536"/>
              <a:gd name="T9" fmla="*/ 2 60000 65536"/>
              <a:gd name="T10" fmla="*/ 1 60000 65536"/>
              <a:gd name="T11" fmla="*/ 0 60000 65536"/>
              <a:gd name="T12" fmla="*/ 104775 w 3886200"/>
              <a:gd name="T13" fmla="*/ 104775 h 838200"/>
              <a:gd name="T14" fmla="*/ 3781425 w 3886200"/>
              <a:gd name="T15" fmla="*/ 733425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6200" h="838200">
                <a:moveTo>
                  <a:pt x="0" y="0"/>
                </a:moveTo>
                <a:lnTo>
                  <a:pt x="3886200" y="0"/>
                </a:lnTo>
                <a:lnTo>
                  <a:pt x="3886200" y="838200"/>
                </a:lnTo>
                <a:lnTo>
                  <a:pt x="0" y="838200"/>
                </a:lnTo>
                <a:close/>
                <a:moveTo>
                  <a:pt x="104775" y="104775"/>
                </a:moveTo>
                <a:lnTo>
                  <a:pt x="104775" y="733425"/>
                </a:lnTo>
                <a:lnTo>
                  <a:pt x="3781425" y="733425"/>
                </a:lnTo>
                <a:lnTo>
                  <a:pt x="3781425" y="104775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22538" name="Rectangle 21">
            <a:extLst>
              <a:ext uri="{FF2B5EF4-FFF2-40B4-BE49-F238E27FC236}">
                <a16:creationId xmlns:a16="http://schemas.microsoft.com/office/drawing/2014/main" id="{3BA9C9F9-F932-7A4C-A851-1E6B14AD0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0292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 b="1" i="1">
              <a:solidFill>
                <a:srgbClr val="003300"/>
              </a:solidFill>
            </a:endParaRPr>
          </a:p>
          <a:p>
            <a:pPr eaLnBrk="1" hangingPunct="1"/>
            <a:endParaRPr lang="it-IT" altLang="it-IT" sz="1800" b="1" i="1">
              <a:solidFill>
                <a:srgbClr val="003300"/>
              </a:solidFill>
            </a:endParaRPr>
          </a:p>
          <a:p>
            <a:pPr eaLnBrk="1" hangingPunct="1"/>
            <a:endParaRPr lang="it-IT" altLang="it-IT" sz="1800" b="1" i="1">
              <a:solidFill>
                <a:srgbClr val="003300"/>
              </a:solidFill>
            </a:endParaRPr>
          </a:p>
        </p:txBody>
      </p:sp>
      <p:sp>
        <p:nvSpPr>
          <p:cNvPr id="22539" name="Rectangle 22">
            <a:extLst>
              <a:ext uri="{FF2B5EF4-FFF2-40B4-BE49-F238E27FC236}">
                <a16:creationId xmlns:a16="http://schemas.microsoft.com/office/drawing/2014/main" id="{3D333B6C-8F86-BB46-9641-64727C39B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38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 i="1">
                <a:solidFill>
                  <a:srgbClr val="008000"/>
                </a:solidFill>
              </a:rPr>
              <a:t>r </a:t>
            </a:r>
            <a:r>
              <a:rPr lang="it-IT" altLang="it-IT" sz="1800" b="1" i="1">
                <a:solidFill>
                  <a:srgbClr val="660066"/>
                </a:solidFill>
              </a:rPr>
              <a:t>&gt;</a:t>
            </a:r>
            <a:r>
              <a:rPr lang="it-IT" altLang="it-IT" sz="1800" b="1" i="1">
                <a:solidFill>
                  <a:srgbClr val="FF0000"/>
                </a:solidFill>
              </a:rPr>
              <a:t> </a:t>
            </a:r>
            <a:r>
              <a:rPr lang="it-IT" altLang="it-IT" sz="1800" b="1" i="1">
                <a:solidFill>
                  <a:srgbClr val="003300"/>
                </a:solidFill>
              </a:rPr>
              <a:t>0</a:t>
            </a:r>
          </a:p>
          <a:p>
            <a:pPr eaLnBrk="1" hangingPunct="1"/>
            <a:r>
              <a:rPr lang="it-IT" altLang="it-IT" sz="1800" b="1" i="1">
                <a:solidFill>
                  <a:srgbClr val="660066"/>
                </a:solidFill>
              </a:rPr>
              <a:t>Crescita</a:t>
            </a:r>
            <a:r>
              <a:rPr lang="it-IT" altLang="it-IT" sz="1800" b="1" i="1">
                <a:solidFill>
                  <a:srgbClr val="003300"/>
                </a:solidFill>
              </a:rPr>
              <a:t> continua</a:t>
            </a:r>
            <a:endParaRPr lang="it-IT" altLang="it-IT" sz="1800"/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7FF71757-774D-634C-B9DE-02DD916FF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57600"/>
            <a:ext cx="2286000" cy="838200"/>
          </a:xfrm>
          <a:custGeom>
            <a:avLst/>
            <a:gdLst>
              <a:gd name="T0" fmla="*/ 1143000 w 2286000"/>
              <a:gd name="T1" fmla="*/ 0 h 838200"/>
              <a:gd name="T2" fmla="*/ 0 w 2286000"/>
              <a:gd name="T3" fmla="*/ 419100 h 838200"/>
              <a:gd name="T4" fmla="*/ 1143000 w 2286000"/>
              <a:gd name="T5" fmla="*/ 838200 h 838200"/>
              <a:gd name="T6" fmla="*/ 2286000 w 2286000"/>
              <a:gd name="T7" fmla="*/ 419100 h 838200"/>
              <a:gd name="T8" fmla="*/ 3 60000 65536"/>
              <a:gd name="T9" fmla="*/ 2 60000 65536"/>
              <a:gd name="T10" fmla="*/ 1 60000 65536"/>
              <a:gd name="T11" fmla="*/ 0 60000 65536"/>
              <a:gd name="T12" fmla="*/ 104775 w 2286000"/>
              <a:gd name="T13" fmla="*/ 104775 h 838200"/>
              <a:gd name="T14" fmla="*/ 2181225 w 2286000"/>
              <a:gd name="T15" fmla="*/ 733425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6000" h="838200">
                <a:moveTo>
                  <a:pt x="0" y="0"/>
                </a:moveTo>
                <a:lnTo>
                  <a:pt x="2286000" y="0"/>
                </a:lnTo>
                <a:lnTo>
                  <a:pt x="2286000" y="838200"/>
                </a:lnTo>
                <a:lnTo>
                  <a:pt x="0" y="838200"/>
                </a:lnTo>
                <a:close/>
                <a:moveTo>
                  <a:pt x="104775" y="104775"/>
                </a:moveTo>
                <a:lnTo>
                  <a:pt x="104775" y="733425"/>
                </a:lnTo>
                <a:lnTo>
                  <a:pt x="2181225" y="733425"/>
                </a:lnTo>
                <a:lnTo>
                  <a:pt x="2181225" y="104775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07ED569B-8A79-C24E-B3FB-7C5581997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657600"/>
            <a:ext cx="2590800" cy="838200"/>
          </a:xfrm>
          <a:custGeom>
            <a:avLst/>
            <a:gdLst>
              <a:gd name="T0" fmla="*/ 1295400 w 2590800"/>
              <a:gd name="T1" fmla="*/ 0 h 838200"/>
              <a:gd name="T2" fmla="*/ 0 w 2590800"/>
              <a:gd name="T3" fmla="*/ 419100 h 838200"/>
              <a:gd name="T4" fmla="*/ 1295400 w 2590800"/>
              <a:gd name="T5" fmla="*/ 838200 h 838200"/>
              <a:gd name="T6" fmla="*/ 2590800 w 2590800"/>
              <a:gd name="T7" fmla="*/ 419100 h 838200"/>
              <a:gd name="T8" fmla="*/ 3 60000 65536"/>
              <a:gd name="T9" fmla="*/ 2 60000 65536"/>
              <a:gd name="T10" fmla="*/ 1 60000 65536"/>
              <a:gd name="T11" fmla="*/ 0 60000 65536"/>
              <a:gd name="T12" fmla="*/ 104775 w 2590800"/>
              <a:gd name="T13" fmla="*/ 104775 h 838200"/>
              <a:gd name="T14" fmla="*/ 2486025 w 2590800"/>
              <a:gd name="T15" fmla="*/ 733425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0800" h="838200">
                <a:moveTo>
                  <a:pt x="0" y="0"/>
                </a:moveTo>
                <a:lnTo>
                  <a:pt x="2590800" y="0"/>
                </a:lnTo>
                <a:lnTo>
                  <a:pt x="2590800" y="838200"/>
                </a:lnTo>
                <a:lnTo>
                  <a:pt x="0" y="838200"/>
                </a:lnTo>
                <a:close/>
                <a:moveTo>
                  <a:pt x="104775" y="104775"/>
                </a:moveTo>
                <a:lnTo>
                  <a:pt x="104775" y="733425"/>
                </a:lnTo>
                <a:lnTo>
                  <a:pt x="2486025" y="733425"/>
                </a:lnTo>
                <a:lnTo>
                  <a:pt x="2486025" y="104775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22542" name="Rectangle 25">
            <a:extLst>
              <a:ext uri="{FF2B5EF4-FFF2-40B4-BE49-F238E27FC236}">
                <a16:creationId xmlns:a16="http://schemas.microsoft.com/office/drawing/2014/main" id="{9F69BE6F-5156-424E-AEB8-847AA7C3B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 i="1">
                <a:solidFill>
                  <a:srgbClr val="008000"/>
                </a:solidFill>
              </a:rPr>
              <a:t>r </a:t>
            </a:r>
            <a:r>
              <a:rPr lang="it-IT" altLang="it-IT" sz="1800" b="1" i="1">
                <a:solidFill>
                  <a:srgbClr val="FF0000"/>
                </a:solidFill>
              </a:rPr>
              <a:t>&lt; </a:t>
            </a:r>
            <a:r>
              <a:rPr lang="it-IT" altLang="it-IT" sz="1800" b="1" i="1">
                <a:solidFill>
                  <a:srgbClr val="003300"/>
                </a:solidFill>
              </a:rPr>
              <a:t>0</a:t>
            </a:r>
          </a:p>
          <a:p>
            <a:pPr eaLnBrk="1" hangingPunct="1"/>
            <a:r>
              <a:rPr lang="it-IT" altLang="it-IT" sz="1800" b="1" i="1">
                <a:solidFill>
                  <a:srgbClr val="FF0000"/>
                </a:solidFill>
              </a:rPr>
              <a:t>Decrescita</a:t>
            </a:r>
            <a:r>
              <a:rPr lang="it-IT" altLang="it-IT" sz="1800" b="1" i="1">
                <a:solidFill>
                  <a:srgbClr val="003300"/>
                </a:solidFill>
              </a:rPr>
              <a:t> continua</a:t>
            </a:r>
            <a:endParaRPr lang="it-IT" altLang="it-IT" sz="18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8F3CB9-AD45-9D45-8CF7-A7E8C26DEA66}"/>
              </a:ext>
            </a:extLst>
          </p:cNvPr>
          <p:cNvCxnSpPr>
            <a:cxnSpLocks noChangeShapeType="1"/>
            <a:stCxn id="19" idx="2"/>
          </p:cNvCxnSpPr>
          <p:nvPr/>
        </p:nvCxnSpPr>
        <p:spPr bwMode="auto">
          <a:xfrm rot="16200000" flipH="1">
            <a:off x="5200650" y="2533650"/>
            <a:ext cx="762000" cy="1333500"/>
          </a:xfrm>
          <a:prstGeom prst="straightConnector1">
            <a:avLst/>
          </a:prstGeom>
          <a:noFill/>
          <a:ln w="25400">
            <a:solidFill>
              <a:srgbClr val="FFFFC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2266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1">
            <a:extLst>
              <a:ext uri="{FF2B5EF4-FFF2-40B4-BE49-F238E27FC236}">
                <a16:creationId xmlns:a16="http://schemas.microsoft.com/office/drawing/2014/main" id="{D3B6A32D-3138-6540-A3B2-4F24F73C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30" y="64607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200" i="1"/>
              <a:t>Daniela Valenti 2020</a:t>
            </a:r>
            <a:endParaRPr lang="it-IT" altLang="it-IT" sz="1200" i="1" dirty="0"/>
          </a:p>
        </p:txBody>
      </p:sp>
      <p:sp>
        <p:nvSpPr>
          <p:cNvPr id="27652" name="Slide Number Placeholder 42">
            <a:extLst>
              <a:ext uri="{FF2B5EF4-FFF2-40B4-BE49-F238E27FC236}">
                <a16:creationId xmlns:a16="http://schemas.microsoft.com/office/drawing/2014/main" id="{B573BE5C-2CF7-424C-B39C-650EC0E9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053CD4-28E1-4149-A27E-2F065E58A8EA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27653" name="TextBox 21">
            <a:extLst>
              <a:ext uri="{FF2B5EF4-FFF2-40B4-BE49-F238E27FC236}">
                <a16:creationId xmlns:a16="http://schemas.microsoft.com/office/drawing/2014/main" id="{914915C4-AE23-B446-844F-180CAE31A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26" y="546306"/>
            <a:ext cx="6516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Collegamento fra 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600" b="1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e 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altLang="it-IT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3600" b="1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</a:t>
            </a:r>
            <a:endParaRPr lang="it-IT" altLang="it-IT" sz="36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4" name="Picture 8" descr="Espo(r)2.jpg">
            <a:extLst>
              <a:ext uri="{FF2B5EF4-FFF2-40B4-BE49-F238E27FC236}">
                <a16:creationId xmlns:a16="http://schemas.microsoft.com/office/drawing/2014/main" id="{8FA61446-93F8-BA43-8DD8-6193D11F9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9" y="3877253"/>
            <a:ext cx="26765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Esp_a^x.jpg">
            <a:extLst>
              <a:ext uri="{FF2B5EF4-FFF2-40B4-BE49-F238E27FC236}">
                <a16:creationId xmlns:a16="http://schemas.microsoft.com/office/drawing/2014/main" id="{E62D21A9-92A0-6244-89AC-697E6863A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7" y="4119137"/>
            <a:ext cx="327025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>
            <a:extLst>
              <a:ext uri="{FF2B5EF4-FFF2-40B4-BE49-F238E27FC236}">
                <a16:creationId xmlns:a16="http://schemas.microsoft.com/office/drawing/2014/main" id="{602B9029-B43F-8145-8003-9B5961F5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38200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/>
              <a:t>Applico la proprietà di potenza di potenza, perciò</a:t>
            </a:r>
          </a:p>
          <a:p>
            <a:pPr eaLnBrk="1" hangingPunct="1"/>
            <a:r>
              <a:rPr lang="it-IT" altLang="it-IT" b="1" i="1" dirty="0"/>
              <a:t>al posto di y = </a:t>
            </a:r>
            <a:r>
              <a:rPr lang="it-IT" altLang="it-IT" b="1" i="1" dirty="0" err="1"/>
              <a:t>e</a:t>
            </a:r>
            <a:r>
              <a:rPr lang="it-IT" altLang="it-IT" sz="2800" b="1" i="1" baseline="30000" dirty="0" err="1"/>
              <a:t>rx</a:t>
            </a:r>
            <a:r>
              <a:rPr lang="it-IT" altLang="it-IT" b="1" i="1" dirty="0"/>
              <a:t>, scrivo y = (</a:t>
            </a:r>
            <a:r>
              <a:rPr lang="it-IT" altLang="it-IT" b="1" i="1" dirty="0" err="1">
                <a:solidFill>
                  <a:srgbClr val="FF0000"/>
                </a:solidFill>
              </a:rPr>
              <a:t>e</a:t>
            </a:r>
            <a:r>
              <a:rPr lang="it-IT" altLang="it-IT" sz="2800" b="1" i="1" baseline="30000" dirty="0" err="1">
                <a:solidFill>
                  <a:srgbClr val="FF0000"/>
                </a:solidFill>
              </a:rPr>
              <a:t>r</a:t>
            </a:r>
            <a:r>
              <a:rPr lang="it-IT" altLang="it-IT" b="1" i="1" dirty="0"/>
              <a:t>)</a:t>
            </a:r>
            <a:r>
              <a:rPr lang="it-IT" altLang="it-IT" sz="2800" b="1" i="1" baseline="30000" dirty="0"/>
              <a:t>x</a:t>
            </a:r>
            <a:endParaRPr lang="it-IT" altLang="it-IT" sz="2800" b="1" i="1" dirty="0"/>
          </a:p>
          <a:p>
            <a:pPr eaLnBrk="1" hangingPunct="1"/>
            <a:endParaRPr lang="it-IT" altLang="it-IT" sz="900" b="1" i="1" dirty="0"/>
          </a:p>
          <a:p>
            <a:pPr eaLnBrk="1" hangingPunct="1"/>
            <a:r>
              <a:rPr lang="it-IT" altLang="it-IT" sz="2000" b="1" i="1" dirty="0"/>
              <a:t>Ho scritto una funzione esponenziale con base </a:t>
            </a:r>
            <a:r>
              <a:rPr lang="it-IT" altLang="it-IT" sz="2000" b="1" i="1" dirty="0">
                <a:solidFill>
                  <a:schemeClr val="accent2"/>
                </a:solidFill>
              </a:rPr>
              <a:t>b </a:t>
            </a:r>
            <a:r>
              <a:rPr lang="it-IT" altLang="it-IT" sz="2000" b="1" i="1" dirty="0"/>
              <a:t>= </a:t>
            </a:r>
            <a:r>
              <a:rPr lang="it-IT" altLang="it-IT" sz="2000" b="1" i="1" dirty="0" err="1">
                <a:solidFill>
                  <a:srgbClr val="FF0000"/>
                </a:solidFill>
              </a:rPr>
              <a:t>e</a:t>
            </a:r>
            <a:r>
              <a:rPr lang="it-IT" altLang="it-IT" sz="2000" b="1" i="1" baseline="30000" dirty="0" err="1">
                <a:solidFill>
                  <a:srgbClr val="FF0000"/>
                </a:solidFill>
              </a:rPr>
              <a:t>r</a:t>
            </a:r>
            <a:endParaRPr lang="it-IT" altLang="it-IT" sz="2000" b="1" i="1" baseline="30000" dirty="0">
              <a:solidFill>
                <a:srgbClr val="FF0000"/>
              </a:solidFill>
            </a:endParaRPr>
          </a:p>
          <a:p>
            <a:pPr eaLnBrk="1" hangingPunct="1"/>
            <a:r>
              <a:rPr lang="it-IT" altLang="it-IT" sz="2000" b="1" i="1" dirty="0"/>
              <a:t>Così trovo che:</a:t>
            </a:r>
          </a:p>
          <a:p>
            <a:pPr eaLnBrk="1" hangingPunct="1">
              <a:buFontTx/>
              <a:buChar char="-"/>
            </a:pPr>
            <a:r>
              <a:rPr lang="it-IT" altLang="it-IT" sz="2000" b="1" i="1" dirty="0"/>
              <a:t> se </a:t>
            </a:r>
            <a:r>
              <a:rPr lang="it-IT" altLang="it-IT" sz="2000" b="1" i="1" dirty="0" err="1"/>
              <a:t>r</a:t>
            </a:r>
            <a:r>
              <a:rPr lang="it-IT" altLang="it-IT" sz="2000" b="1" i="1" dirty="0"/>
              <a:t> &gt; 0, risulta       </a:t>
            </a:r>
            <a:r>
              <a:rPr lang="it-IT" altLang="it-IT" sz="2000" b="1" i="1" dirty="0">
                <a:solidFill>
                  <a:schemeClr val="accent2"/>
                </a:solidFill>
              </a:rPr>
              <a:t>a</a:t>
            </a:r>
            <a:r>
              <a:rPr lang="it-IT" altLang="it-IT" sz="2000" b="1" i="1" dirty="0"/>
              <a:t> &gt; 1 e quindi ho un’esponenziale crescente;</a:t>
            </a:r>
          </a:p>
          <a:p>
            <a:pPr eaLnBrk="1" hangingPunct="1">
              <a:buFontTx/>
              <a:buChar char="-"/>
            </a:pPr>
            <a:r>
              <a:rPr lang="it-IT" altLang="it-IT" sz="2000" b="1" i="1" dirty="0"/>
              <a:t> se </a:t>
            </a:r>
            <a:r>
              <a:rPr lang="it-IT" altLang="it-IT" sz="2000" b="1" i="1" dirty="0" err="1"/>
              <a:t>r</a:t>
            </a:r>
            <a:r>
              <a:rPr lang="it-IT" altLang="it-IT" sz="2000" b="1" i="1" dirty="0"/>
              <a:t> &lt; 0, risulta 0 &lt; </a:t>
            </a:r>
            <a:r>
              <a:rPr lang="it-IT" altLang="it-IT" sz="2000" b="1" i="1" dirty="0">
                <a:solidFill>
                  <a:schemeClr val="accent2"/>
                </a:solidFill>
              </a:rPr>
              <a:t>a</a:t>
            </a:r>
            <a:r>
              <a:rPr lang="it-IT" altLang="it-IT" sz="2000" b="1" i="1" dirty="0"/>
              <a:t> &lt; 1 e quindi ho un’esponenziale decrescente;</a:t>
            </a:r>
          </a:p>
          <a:p>
            <a:pPr eaLnBrk="1" hangingPunct="1">
              <a:buFontTx/>
              <a:buChar char="-"/>
            </a:pPr>
            <a:r>
              <a:rPr lang="it-IT" altLang="it-IT" sz="2000" b="1" i="1" dirty="0"/>
              <a:t> se </a:t>
            </a:r>
            <a:r>
              <a:rPr lang="it-IT" altLang="it-IT" sz="2000" b="1" i="1" dirty="0" err="1"/>
              <a:t>r</a:t>
            </a:r>
            <a:r>
              <a:rPr lang="it-IT" altLang="it-IT" sz="2000" b="1" i="1" dirty="0"/>
              <a:t> = 0, risulta      </a:t>
            </a:r>
            <a:r>
              <a:rPr lang="it-IT" altLang="it-IT" sz="2000" b="1" i="1" dirty="0">
                <a:solidFill>
                  <a:schemeClr val="accent2"/>
                </a:solidFill>
              </a:rPr>
              <a:t>a</a:t>
            </a:r>
            <a:r>
              <a:rPr lang="it-IT" altLang="it-IT" sz="2000" b="1" i="1" dirty="0"/>
              <a:t> = 1 e quindi ho la retta d’equazione y = 1.</a:t>
            </a:r>
            <a:r>
              <a:rPr lang="it-IT" altLang="it-IT" sz="1800" b="1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5737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9A0F1070-659E-BB43-ACAD-000BA0E509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914400"/>
            <a:ext cx="7041976" cy="1524000"/>
          </a:xfrm>
        </p:spPr>
        <p:txBody>
          <a:bodyPr/>
          <a:lstStyle/>
          <a:p>
            <a:pPr marL="1831975" indent="-1797050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Attività. Processi di crescita o decrescita continua</a:t>
            </a: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FB4C7308-9770-4B49-90DF-26D45FF4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 2020</a:t>
            </a:r>
          </a:p>
        </p:txBody>
      </p:sp>
      <p:sp>
        <p:nvSpPr>
          <p:cNvPr id="23557" name="TextBox 3">
            <a:extLst>
              <a:ext uri="{FF2B5EF4-FFF2-40B4-BE49-F238E27FC236}">
                <a16:creationId xmlns:a16="http://schemas.microsoft.com/office/drawing/2014/main" id="{F68B6A81-96C9-FF43-8DD6-F43D4FC0D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5600"/>
            <a:ext cx="77830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1 di lavoro per rivedere e consolidare quello che hai imparato in questa presentazione.</a:t>
            </a:r>
          </a:p>
        </p:txBody>
      </p:sp>
      <p:sp>
        <p:nvSpPr>
          <p:cNvPr id="23559" name="Slide Number Placeholder 5">
            <a:extLst>
              <a:ext uri="{FF2B5EF4-FFF2-40B4-BE49-F238E27FC236}">
                <a16:creationId xmlns:a16="http://schemas.microsoft.com/office/drawing/2014/main" id="{5BEDE5D7-F5F7-E946-9AC1-A93B6FFC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DBE68E-4059-A742-98EE-6DD6E85E9BD7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91745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1">
            <a:extLst>
              <a:ext uri="{FF2B5EF4-FFF2-40B4-BE49-F238E27FC236}">
                <a16:creationId xmlns:a16="http://schemas.microsoft.com/office/drawing/2014/main" id="{A60762A8-212F-2A46-8611-B7F8ED2E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 2020</a:t>
            </a:r>
          </a:p>
        </p:txBody>
      </p:sp>
      <p:sp>
        <p:nvSpPr>
          <p:cNvPr id="19458" name="Slide Number Placeholder 42">
            <a:extLst>
              <a:ext uri="{FF2B5EF4-FFF2-40B4-BE49-F238E27FC236}">
                <a16:creationId xmlns:a16="http://schemas.microsoft.com/office/drawing/2014/main" id="{0B7B06EF-E2DD-C94E-9A4E-15D992F5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CA2CF5-6380-6B4B-8CA9-51123FB61F5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19459" name="TextBox 21">
            <a:extLst>
              <a:ext uri="{FF2B5EF4-FFF2-40B4-BE49-F238E27FC236}">
                <a16:creationId xmlns:a16="http://schemas.microsoft.com/office/drawing/2014/main" id="{C33E42EE-9652-8F45-8EA6-985A24370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25438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</a:rPr>
              <a:t>Riprendo il numero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FA8F04B1-E373-B845-A6F5-A50F495A5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47287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Se </a:t>
            </a:r>
            <a:r>
              <a:rPr lang="it-IT" alt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diventa sempre più grande, la crescita diventa continua e C si avvicina al numero irrazionale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400" b="1" dirty="0">
                <a:solidFill>
                  <a:srgbClr val="3333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3333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che ha le prime 20 cifre date da:</a:t>
            </a:r>
            <a:endParaRPr lang="it-IT" altLang="it-IT"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461" name="Rectangle 11">
            <a:extLst>
              <a:ext uri="{FF2B5EF4-FFF2-40B4-BE49-F238E27FC236}">
                <a16:creationId xmlns:a16="http://schemas.microsoft.com/office/drawing/2014/main" id="{063FD398-B062-1349-ACC8-72F26DC7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98300"/>
            <a:ext cx="4658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400" b="1" dirty="0">
                <a:solidFill>
                  <a:srgbClr val="FF0000"/>
                </a:solidFill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≅ </a:t>
            </a:r>
            <a:r>
              <a:rPr lang="it-IT" altLang="it-IT" sz="2400" b="1" dirty="0">
                <a:solidFill>
                  <a:srgbClr val="FF0000"/>
                </a:solidFill>
                <a:ea typeface="ＭＳ ゴシック" panose="020B0609070205080204" pitchFamily="49" charset="-128"/>
              </a:rPr>
              <a:t>2,71828 18284 59045 23536</a:t>
            </a:r>
          </a:p>
        </p:txBody>
      </p:sp>
      <p:sp>
        <p:nvSpPr>
          <p:cNvPr id="19462" name="Rectangle 9">
            <a:extLst>
              <a:ext uri="{FF2B5EF4-FFF2-40B4-BE49-F238E27FC236}">
                <a16:creationId xmlns:a16="http://schemas.microsoft.com/office/drawing/2014/main" id="{9D980532-3927-8F4A-ACF4-6A23B3AA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79475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Il numero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400" b="1" dirty="0"/>
              <a:t> è legato a un problema economico: </a:t>
            </a:r>
            <a:endParaRPr lang="it-IT" altLang="it-IT" sz="24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Capitale iniziale depositato in banca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Interesse composto annuo = 100% = 1, frazionato </a:t>
            </a:r>
            <a:r>
              <a:rPr lang="it-IT" altLang="it-IT" sz="2400" b="1" i="1" dirty="0" err="1">
                <a:solidFill>
                  <a:srgbClr val="0000FF"/>
                </a:solidFill>
              </a:rPr>
              <a:t>n</a:t>
            </a:r>
            <a:r>
              <a:rPr lang="it-IT" altLang="it-IT" sz="2400" b="1" dirty="0">
                <a:solidFill>
                  <a:srgbClr val="0000FF"/>
                </a:solidFill>
              </a:rPr>
              <a:t> volte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Il capitale </a:t>
            </a:r>
            <a:r>
              <a:rPr lang="it-IT" altLang="it-IT" sz="2400" b="1" i="1" dirty="0">
                <a:solidFill>
                  <a:srgbClr val="0000FF"/>
                </a:solidFill>
              </a:rPr>
              <a:t>C</a:t>
            </a:r>
            <a:r>
              <a:rPr lang="it-IT" altLang="it-IT" sz="2400" b="1" dirty="0">
                <a:solidFill>
                  <a:srgbClr val="0000FF"/>
                </a:solidFill>
              </a:rPr>
              <a:t> </a:t>
            </a:r>
            <a:r>
              <a:rPr lang="it-IT" altLang="it-IT" sz="2400" b="1" i="1" dirty="0">
                <a:solidFill>
                  <a:srgbClr val="0000FF"/>
                </a:solidFill>
              </a:rPr>
              <a:t>alla fine del 1° anno </a:t>
            </a:r>
            <a:r>
              <a:rPr lang="it-IT" altLang="it-IT" sz="2400" b="1" dirty="0">
                <a:solidFill>
                  <a:srgbClr val="0000FF"/>
                </a:solidFill>
              </a:rPr>
              <a:t>è dato da:</a:t>
            </a:r>
          </a:p>
        </p:txBody>
      </p:sp>
      <p:sp>
        <p:nvSpPr>
          <p:cNvPr id="19463" name="TextBox 11">
            <a:extLst>
              <a:ext uri="{FF2B5EF4-FFF2-40B4-BE49-F238E27FC236}">
                <a16:creationId xmlns:a16="http://schemas.microsoft.com/office/drawing/2014/main" id="{2634B961-0868-FB48-A58E-C18AA19C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84737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Posso sintetizzare questo risultato con la scrittura seguente:</a:t>
            </a:r>
          </a:p>
        </p:txBody>
      </p:sp>
      <p:graphicFrame>
        <p:nvGraphicFramePr>
          <p:cNvPr id="19464" name="Object 4">
            <a:extLst>
              <a:ext uri="{FF2B5EF4-FFF2-40B4-BE49-F238E27FC236}">
                <a16:creationId xmlns:a16="http://schemas.microsoft.com/office/drawing/2014/main" id="{D69BABEA-8187-DF42-AFEB-75AF4690EC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029200"/>
          <a:ext cx="17621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3" imgW="9144000" imgH="4673600" progId="Equation.3">
                  <p:embed/>
                </p:oleObj>
              </mc:Choice>
              <mc:Fallback>
                <p:oleObj name="Equation" r:id="rId3" imgW="9144000" imgH="467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029200"/>
                        <a:ext cx="176212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Box 13">
            <a:extLst>
              <a:ext uri="{FF2B5EF4-FFF2-40B4-BE49-F238E27FC236}">
                <a16:creationId xmlns:a16="http://schemas.microsoft.com/office/drawing/2014/main" id="{62C731DE-2CDA-EF4B-804B-899527343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758788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" pitchFamily="2" charset="0"/>
              </a:rPr>
              <a:t>se </a:t>
            </a:r>
            <a:r>
              <a:rPr lang="it-IT" altLang="it-IT" sz="2000" i="1">
                <a:latin typeface="Times" pitchFamily="2" charset="0"/>
              </a:rPr>
              <a:t>n</a:t>
            </a:r>
            <a:r>
              <a:rPr lang="it-IT" altLang="it-IT" sz="2000">
                <a:latin typeface="Times" pitchFamily="2" charset="0"/>
              </a:rPr>
              <a:t> diventa sempre più grande</a:t>
            </a:r>
          </a:p>
        </p:txBody>
      </p:sp>
      <p:pic>
        <p:nvPicPr>
          <p:cNvPr id="19466" name="Immagine 2">
            <a:extLst>
              <a:ext uri="{FF2B5EF4-FFF2-40B4-BE49-F238E27FC236}">
                <a16:creationId xmlns:a16="http://schemas.microsoft.com/office/drawing/2014/main" id="{9019E81B-8AE4-8F4F-833F-2F2DB2D1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56" y="2534861"/>
            <a:ext cx="1536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magine 4">
            <a:extLst>
              <a:ext uri="{FF2B5EF4-FFF2-40B4-BE49-F238E27FC236}">
                <a16:creationId xmlns:a16="http://schemas.microsoft.com/office/drawing/2014/main" id="{FA7A9EE5-A6BA-1145-AE2C-16D03609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5476436"/>
            <a:ext cx="187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5FF95EA0-5DE9-F248-A9CA-6BE49E5BE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7704" y="2420888"/>
            <a:ext cx="5035664" cy="914400"/>
          </a:xfrm>
        </p:spPr>
        <p:txBody>
          <a:bodyPr/>
          <a:lstStyle/>
          <a:p>
            <a:pPr marL="14288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</a:t>
            </a:r>
            <a:r>
              <a:rPr lang="it-IT" altLang="it-IT" sz="36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hai trovato.</a:t>
            </a:r>
            <a:b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Riflessioni sui grafici</a:t>
            </a: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0C19CFB2-5CFB-4549-80A0-BA38EA15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 2020</a:t>
            </a:r>
          </a:p>
        </p:txBody>
      </p:sp>
      <p:sp>
        <p:nvSpPr>
          <p:cNvPr id="24583" name="Slide Number Placeholder 5">
            <a:extLst>
              <a:ext uri="{FF2B5EF4-FFF2-40B4-BE49-F238E27FC236}">
                <a16:creationId xmlns:a16="http://schemas.microsoft.com/office/drawing/2014/main" id="{2028C58F-8A6F-3948-B2C1-2F1352A4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D0E0AB-E6ED-1E40-82F4-0E38B7328108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59724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1">
            <a:extLst>
              <a:ext uri="{FF2B5EF4-FFF2-40B4-BE49-F238E27FC236}">
                <a16:creationId xmlns:a16="http://schemas.microsoft.com/office/drawing/2014/main" id="{89F9C6E5-83EF-D743-BFB0-415FEE5C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200" i="1"/>
              <a:t>Daniela Valenti 2020</a:t>
            </a:r>
          </a:p>
        </p:txBody>
      </p:sp>
      <p:sp>
        <p:nvSpPr>
          <p:cNvPr id="25604" name="Slide Number Placeholder 42">
            <a:extLst>
              <a:ext uri="{FF2B5EF4-FFF2-40B4-BE49-F238E27FC236}">
                <a16:creationId xmlns:a16="http://schemas.microsoft.com/office/drawing/2014/main" id="{81D4CA76-CBFC-1945-BE57-35F26689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852097-ACAF-B441-BDDF-1BEE9DE508B0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sp>
        <p:nvSpPr>
          <p:cNvPr id="25605" name="TextBox 21">
            <a:extLst>
              <a:ext uri="{FF2B5EF4-FFF2-40B4-BE49-F238E27FC236}">
                <a16:creationId xmlns:a16="http://schemas.microsoft.com/office/drawing/2014/main" id="{0F397E2C-01F9-D54D-9E57-0C4451E8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9975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Andamento delle funzioni del tipo y = </a:t>
            </a:r>
            <a:r>
              <a:rPr lang="it-IT" altLang="it-IT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Ae</a:t>
            </a:r>
            <a:r>
              <a:rPr lang="it-IT" altLang="it-IT" sz="3200" b="1" baseline="30000" dirty="0" err="1">
                <a:solidFill>
                  <a:srgbClr val="FF0000"/>
                </a:solidFill>
                <a:cs typeface="Arial" panose="020B0604020202020204" pitchFamily="34" charset="0"/>
              </a:rPr>
              <a:t>rx</a:t>
            </a:r>
            <a:endParaRPr lang="it-IT" altLang="it-IT" sz="3200" b="1" baseline="30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5606" name="Picture 5" descr="Aexpo(0,5x).jpg">
            <a:extLst>
              <a:ext uri="{FF2B5EF4-FFF2-40B4-BE49-F238E27FC236}">
                <a16:creationId xmlns:a16="http://schemas.microsoft.com/office/drawing/2014/main" id="{ABAC4A15-027A-F148-B04C-78FFDE955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/>
        </p:blipFill>
        <p:spPr bwMode="auto">
          <a:xfrm>
            <a:off x="1845568" y="1708721"/>
            <a:ext cx="564309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9F85A3-385F-1241-BF57-A32D7AD9B362}"/>
              </a:ext>
            </a:extLst>
          </p:cNvPr>
          <p:cNvSpPr txBox="1"/>
          <p:nvPr/>
        </p:nvSpPr>
        <p:spPr>
          <a:xfrm>
            <a:off x="1925216" y="1988840"/>
            <a:ext cx="1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0,5</a:t>
            </a:r>
          </a:p>
        </p:txBody>
      </p:sp>
    </p:spTree>
    <p:extLst>
      <p:ext uri="{BB962C8B-B14F-4D97-AF65-F5344CB8AC3E}">
        <p14:creationId xmlns:p14="http://schemas.microsoft.com/office/powerpoint/2010/main" val="224586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1">
            <a:extLst>
              <a:ext uri="{FF2B5EF4-FFF2-40B4-BE49-F238E27FC236}">
                <a16:creationId xmlns:a16="http://schemas.microsoft.com/office/drawing/2014/main" id="{DA13C4FA-397F-5945-92DA-E2328494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200" i="1"/>
              <a:t>Daniela Valenti 2020</a:t>
            </a:r>
          </a:p>
        </p:txBody>
      </p:sp>
      <p:sp>
        <p:nvSpPr>
          <p:cNvPr id="26628" name="Slide Number Placeholder 42">
            <a:extLst>
              <a:ext uri="{FF2B5EF4-FFF2-40B4-BE49-F238E27FC236}">
                <a16:creationId xmlns:a16="http://schemas.microsoft.com/office/drawing/2014/main" id="{13617A63-FD2D-8D48-9E2B-77387D41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7F1637-24A3-AE46-B2F0-172F5D9F7F3D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sp>
        <p:nvSpPr>
          <p:cNvPr id="26629" name="TextBox 21">
            <a:extLst>
              <a:ext uri="{FF2B5EF4-FFF2-40B4-BE49-F238E27FC236}">
                <a16:creationId xmlns:a16="http://schemas.microsoft.com/office/drawing/2014/main" id="{F2B9A1C8-FEC2-2945-9D9C-F263A1608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98" y="606863"/>
            <a:ext cx="8532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Andamento delle funzioni del tipo y = </a:t>
            </a:r>
            <a:r>
              <a:rPr lang="it-IT" altLang="it-IT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Ae</a:t>
            </a:r>
            <a:r>
              <a:rPr lang="it-IT" altLang="it-IT" sz="3200" b="1" baseline="30000" dirty="0" err="1">
                <a:solidFill>
                  <a:srgbClr val="FF0000"/>
                </a:solidFill>
                <a:cs typeface="Arial" panose="020B0604020202020204" pitchFamily="34" charset="0"/>
              </a:rPr>
              <a:t>rx</a:t>
            </a:r>
            <a:endParaRPr lang="it-IT" altLang="it-IT" sz="3200" b="1" baseline="30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6630" name="Picture 6" descr="e^rx.jpg">
            <a:extLst>
              <a:ext uri="{FF2B5EF4-FFF2-40B4-BE49-F238E27FC236}">
                <a16:creationId xmlns:a16="http://schemas.microsoft.com/office/drawing/2014/main" id="{726D8B3C-2445-754C-87B5-A4E0CC246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5"/>
          <a:stretch/>
        </p:blipFill>
        <p:spPr bwMode="auto">
          <a:xfrm>
            <a:off x="1843648" y="2204864"/>
            <a:ext cx="5257800" cy="34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DD046D-E0B7-CB4A-9BA6-2457D0E1AD1F}"/>
              </a:ext>
            </a:extLst>
          </p:cNvPr>
          <p:cNvSpPr txBox="1"/>
          <p:nvPr/>
        </p:nvSpPr>
        <p:spPr>
          <a:xfrm>
            <a:off x="3932488" y="1455962"/>
            <a:ext cx="108012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5953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1">
            <a:extLst>
              <a:ext uri="{FF2B5EF4-FFF2-40B4-BE49-F238E27FC236}">
                <a16:creationId xmlns:a16="http://schemas.microsoft.com/office/drawing/2014/main" id="{DF71D768-637F-654B-93F7-0CE63C0E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200" i="1"/>
              <a:t>Daniela Valenti 2020</a:t>
            </a:r>
          </a:p>
        </p:txBody>
      </p:sp>
      <p:sp>
        <p:nvSpPr>
          <p:cNvPr id="28676" name="Slide Number Placeholder 42">
            <a:extLst>
              <a:ext uri="{FF2B5EF4-FFF2-40B4-BE49-F238E27FC236}">
                <a16:creationId xmlns:a16="http://schemas.microsoft.com/office/drawing/2014/main" id="{5A416344-63A5-E54D-A4AF-7EF044ED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63271B-1FCC-1F44-B101-DFD11C33D11C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28677" name="TextBox 21">
            <a:extLst>
              <a:ext uri="{FF2B5EF4-FFF2-40B4-BE49-F238E27FC236}">
                <a16:creationId xmlns:a16="http://schemas.microsoft.com/office/drawing/2014/main" id="{2153AC78-A38D-1B49-A6A4-E4EBCD78B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199339"/>
            <a:ext cx="49685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cs typeface="Arial" panose="020B0604020202020204" pitchFamily="34" charset="0"/>
              </a:rPr>
              <a:t>Risolvere problemi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2EC607B-B027-A04B-8BBC-176AF43E6884}"/>
              </a:ext>
            </a:extLst>
          </p:cNvPr>
          <p:cNvSpPr/>
          <p:nvPr/>
        </p:nvSpPr>
        <p:spPr>
          <a:xfrm>
            <a:off x="899592" y="2348880"/>
            <a:ext cx="7787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Per completare quanto proposto da questa presentazione puoi lavorare con la scheda 2 per risolvere vari problemi basati su leggi esponenziali e logaritmiche in base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7697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1">
            <a:extLst>
              <a:ext uri="{FF2B5EF4-FFF2-40B4-BE49-F238E27FC236}">
                <a16:creationId xmlns:a16="http://schemas.microsoft.com/office/drawing/2014/main" id="{7D19B3EF-61EC-5C4E-A9F7-98BF7C72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200" i="1"/>
              <a:t>Daniela Valenti 2020</a:t>
            </a:r>
          </a:p>
        </p:txBody>
      </p:sp>
      <p:sp>
        <p:nvSpPr>
          <p:cNvPr id="35844" name="Slide Number Placeholder 42">
            <a:extLst>
              <a:ext uri="{FF2B5EF4-FFF2-40B4-BE49-F238E27FC236}">
                <a16:creationId xmlns:a16="http://schemas.microsoft.com/office/drawing/2014/main" id="{A5EBB536-E7DE-D64E-9845-913A62A7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6E9565-97FC-6F4C-B742-5231654AD346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  <p:sp>
        <p:nvSpPr>
          <p:cNvPr id="35845" name="TextBox 21">
            <a:extLst>
              <a:ext uri="{FF2B5EF4-FFF2-40B4-BE49-F238E27FC236}">
                <a16:creationId xmlns:a16="http://schemas.microsoft.com/office/drawing/2014/main" id="{7CCC4410-85E2-A044-85EF-0A2495E4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7321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Suggerimenti per risolvere problemi</a:t>
            </a:r>
          </a:p>
        </p:txBody>
      </p:sp>
      <p:sp>
        <p:nvSpPr>
          <p:cNvPr id="35846" name="TextBox 8">
            <a:extLst>
              <a:ext uri="{FF2B5EF4-FFF2-40B4-BE49-F238E27FC236}">
                <a16:creationId xmlns:a16="http://schemas.microsoft.com/office/drawing/2014/main" id="{F7B5B238-90A9-FF4B-ABF3-01BD71CFC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24" y="2046069"/>
            <a:ext cx="785698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I procedimenti sono analoghi a quelli seguiti per risolvere problemi con esponenziali e logaritmi in base 10.</a:t>
            </a:r>
          </a:p>
          <a:p>
            <a:pPr eaLnBrk="1" hangingPunct="1"/>
            <a:endParaRPr lang="it-IT" altLang="it-IT" sz="1000" b="1" dirty="0"/>
          </a:p>
          <a:p>
            <a:pPr eaLnBrk="1" hangingPunct="1"/>
            <a:r>
              <a:rPr lang="it-IT" altLang="it-IT" sz="2800" b="1" dirty="0"/>
              <a:t>Avvertenze nei calcoli con il tascabile: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/>
              <a:t>usa il tasto </a:t>
            </a:r>
            <a:r>
              <a:rPr lang="it-IT" altLang="it-IT" sz="2800" b="1" i="1" dirty="0"/>
              <a:t>e</a:t>
            </a:r>
            <a:r>
              <a:rPr lang="it-IT" altLang="it-IT" sz="2800" b="1" i="1" baseline="30000" dirty="0"/>
              <a:t>x</a:t>
            </a:r>
            <a:r>
              <a:rPr lang="it-IT" altLang="it-IT" sz="2800" b="1" dirty="0"/>
              <a:t> per calcolare l’esponenziale in base </a:t>
            </a:r>
            <a:r>
              <a:rPr lang="it-IT" altLang="it-IT" sz="2800" b="1" i="1" dirty="0"/>
              <a:t>e</a:t>
            </a:r>
            <a:r>
              <a:rPr lang="it-IT" altLang="it-IT" sz="2800" b="1" dirty="0"/>
              <a:t>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/>
              <a:t>usa il tasto </a:t>
            </a:r>
            <a:r>
              <a:rPr lang="it-IT" altLang="it-IT" sz="2800" b="1" i="1" dirty="0" err="1"/>
              <a:t>lnx</a:t>
            </a:r>
            <a:r>
              <a:rPr lang="it-IT" altLang="it-IT" sz="2800" b="1" dirty="0"/>
              <a:t> per calcolare il logaritmo in base </a:t>
            </a:r>
            <a:r>
              <a:rPr lang="it-IT" altLang="it-IT" sz="2800" b="1" i="1" dirty="0"/>
              <a:t>e.</a:t>
            </a:r>
            <a:r>
              <a:rPr lang="it-IT" altLang="it-IT" sz="28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9370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1">
            <a:extLst>
              <a:ext uri="{FF2B5EF4-FFF2-40B4-BE49-F238E27FC236}">
                <a16:creationId xmlns:a16="http://schemas.microsoft.com/office/drawing/2014/main" id="{112B3145-0DC3-2644-B9CE-047F41ED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 2020</a:t>
            </a:r>
          </a:p>
        </p:txBody>
      </p:sp>
      <p:sp>
        <p:nvSpPr>
          <p:cNvPr id="20482" name="Slide Number Placeholder 42">
            <a:extLst>
              <a:ext uri="{FF2B5EF4-FFF2-40B4-BE49-F238E27FC236}">
                <a16:creationId xmlns:a16="http://schemas.microsoft.com/office/drawing/2014/main" id="{ADC3DAC1-C1C0-7343-BEFF-42CDCC6D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AADF0-5FA9-0943-BE2B-B07FACC996A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20483" name="TextBox 21">
            <a:extLst>
              <a:ext uri="{FF2B5EF4-FFF2-40B4-BE49-F238E27FC236}">
                <a16:creationId xmlns:a16="http://schemas.microsoft.com/office/drawing/2014/main" id="{8A86E97E-E6BD-804C-9174-5E0709B1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06" y="908720"/>
            <a:ext cx="8787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Studio un capitale che cresce con continuità </a:t>
            </a:r>
          </a:p>
        </p:txBody>
      </p:sp>
      <p:sp>
        <p:nvSpPr>
          <p:cNvPr id="20485" name="TextBox 10">
            <a:extLst>
              <a:ext uri="{FF2B5EF4-FFF2-40B4-BE49-F238E27FC236}">
                <a16:creationId xmlns:a16="http://schemas.microsoft.com/office/drawing/2014/main" id="{5E10D3F2-CE40-654A-A7D0-0047A309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75" y="2051891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</a:rPr>
              <a:t>In questo processo di crescita continua si può calcolare il capitale </a:t>
            </a:r>
            <a:r>
              <a:rPr lang="it-IT" altLang="it-IT" sz="2800" b="1" i="1" dirty="0">
                <a:solidFill>
                  <a:srgbClr val="0000FF"/>
                </a:solidFill>
              </a:rPr>
              <a:t>C</a:t>
            </a:r>
            <a:r>
              <a:rPr lang="it-IT" altLang="it-IT" sz="2800" b="1" dirty="0">
                <a:solidFill>
                  <a:srgbClr val="0000FF"/>
                </a:solidFill>
              </a:rPr>
              <a:t> non solo alla fine dell’anno, ma anche alla fine del 1° semestre o del 1° trimestre…?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1">
            <a:extLst>
              <a:ext uri="{FF2B5EF4-FFF2-40B4-BE49-F238E27FC236}">
                <a16:creationId xmlns:a16="http://schemas.microsoft.com/office/drawing/2014/main" id="{39B78101-4827-8840-A256-74351C5D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 2020</a:t>
            </a:r>
          </a:p>
        </p:txBody>
      </p:sp>
      <p:sp>
        <p:nvSpPr>
          <p:cNvPr id="23554" name="Slide Number Placeholder 42">
            <a:extLst>
              <a:ext uri="{FF2B5EF4-FFF2-40B4-BE49-F238E27FC236}">
                <a16:creationId xmlns:a16="http://schemas.microsoft.com/office/drawing/2014/main" id="{E769DF7C-66D2-BE44-8EA9-255C1ACD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CD5964-A4A0-D946-A165-48B6B7F6F3D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23556" name="TextBox 21">
            <a:extLst>
              <a:ext uri="{FF2B5EF4-FFF2-40B4-BE49-F238E27FC236}">
                <a16:creationId xmlns:a16="http://schemas.microsoft.com/office/drawing/2014/main" id="{90EBE7A6-B0B6-794C-B376-CED044958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382511"/>
            <a:ext cx="739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</a:rPr>
              <a:t>Capitale C alla fine del 1°semestre con interesse del 100% frazionato</a:t>
            </a:r>
          </a:p>
        </p:txBody>
      </p:sp>
      <p:sp>
        <p:nvSpPr>
          <p:cNvPr id="23557" name="TextBox 18">
            <a:extLst>
              <a:ext uri="{FF2B5EF4-FFF2-40B4-BE49-F238E27FC236}">
                <a16:creationId xmlns:a16="http://schemas.microsoft.com/office/drawing/2014/main" id="{1BA97CE2-15A6-B34E-A4E7-E8603BD59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60444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La fine del 2°trimestre coincide con la fine del 1°semestre; così ottengo un capitale C dato da:</a:t>
            </a:r>
          </a:p>
        </p:txBody>
      </p:sp>
      <p:pic>
        <p:nvPicPr>
          <p:cNvPr id="23559" name="Immagine 2">
            <a:extLst>
              <a:ext uri="{FF2B5EF4-FFF2-40B4-BE49-F238E27FC236}">
                <a16:creationId xmlns:a16="http://schemas.microsoft.com/office/drawing/2014/main" id="{960AAE73-B751-294C-B5C9-1318B7EA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5579986"/>
            <a:ext cx="2768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1F50F76-7E3C-D64F-BB8D-924645686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" y="1336618"/>
            <a:ext cx="8588375" cy="3204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1">
            <a:extLst>
              <a:ext uri="{FF2B5EF4-FFF2-40B4-BE49-F238E27FC236}">
                <a16:creationId xmlns:a16="http://schemas.microsoft.com/office/drawing/2014/main" id="{4E4356FC-EE08-2E4F-8F7E-8D0F7C3E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 dirty="0"/>
              <a:t>Daniela Valenti 2020</a:t>
            </a:r>
          </a:p>
        </p:txBody>
      </p:sp>
      <p:sp>
        <p:nvSpPr>
          <p:cNvPr id="24578" name="Slide Number Placeholder 42">
            <a:extLst>
              <a:ext uri="{FF2B5EF4-FFF2-40B4-BE49-F238E27FC236}">
                <a16:creationId xmlns:a16="http://schemas.microsoft.com/office/drawing/2014/main" id="{EAF07EEF-69C5-3D49-B126-414FA00E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ADFC59-997C-E643-898C-EBFEBFD42AA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4580" name="TextBox 21">
            <a:extLst>
              <a:ext uri="{FF2B5EF4-FFF2-40B4-BE49-F238E27FC236}">
                <a16:creationId xmlns:a16="http://schemas.microsoft.com/office/drawing/2014/main" id="{F9A9B2B0-7BC5-FB4B-8D6D-1ECE0CB0E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8462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</a:rPr>
              <a:t>Capitale C alla fine del 1° semestre con interesse del 100% frazionato</a:t>
            </a:r>
          </a:p>
        </p:txBody>
      </p:sp>
      <p:sp>
        <p:nvSpPr>
          <p:cNvPr id="24581" name="TextBox 9">
            <a:extLst>
              <a:ext uri="{FF2B5EF4-FFF2-40B4-BE49-F238E27FC236}">
                <a16:creationId xmlns:a16="http://schemas.microsoft.com/office/drawing/2014/main" id="{8C3CB0D5-BA71-0B44-B558-4722B452B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77" y="1438266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Capisco come posso continuare </a:t>
            </a:r>
          </a:p>
        </p:txBody>
      </p:sp>
      <p:pic>
        <p:nvPicPr>
          <p:cNvPr id="24582" name="Picture 7" descr="Sch_1a_2.jpg">
            <a:extLst>
              <a:ext uri="{FF2B5EF4-FFF2-40B4-BE49-F238E27FC236}">
                <a16:creationId xmlns:a16="http://schemas.microsoft.com/office/drawing/2014/main" id="{AE5B6E16-1CC2-3345-93E9-CC6766A03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0729"/>
            <a:ext cx="8515350" cy="42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1">
            <a:extLst>
              <a:ext uri="{FF2B5EF4-FFF2-40B4-BE49-F238E27FC236}">
                <a16:creationId xmlns:a16="http://schemas.microsoft.com/office/drawing/2014/main" id="{444CA8CA-A2D3-F241-A8A1-B712E9A4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6303" y="6512381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 2020</a:t>
            </a:r>
          </a:p>
        </p:txBody>
      </p:sp>
      <p:sp>
        <p:nvSpPr>
          <p:cNvPr id="25602" name="Slide Number Placeholder 42">
            <a:extLst>
              <a:ext uri="{FF2B5EF4-FFF2-40B4-BE49-F238E27FC236}">
                <a16:creationId xmlns:a16="http://schemas.microsoft.com/office/drawing/2014/main" id="{2ED05B6D-5CE5-1A48-A59E-A52CD86F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11AAA9-9115-D941-85FA-303F14147F3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25604" name="TextBox 21">
            <a:extLst>
              <a:ext uri="{FF2B5EF4-FFF2-40B4-BE49-F238E27FC236}">
                <a16:creationId xmlns:a16="http://schemas.microsoft.com/office/drawing/2014/main" id="{1CD9C0C7-589C-D547-9DFA-0AF2675D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4" y="243907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</a:rPr>
              <a:t>Che cosa succede se la crescita diventa continua?</a:t>
            </a:r>
          </a:p>
        </p:txBody>
      </p:sp>
      <p:sp>
        <p:nvSpPr>
          <p:cNvPr id="25606" name="TextBox 9">
            <a:extLst>
              <a:ext uri="{FF2B5EF4-FFF2-40B4-BE49-F238E27FC236}">
                <a16:creationId xmlns:a16="http://schemas.microsoft.com/office/drawing/2014/main" id="{456AA88E-5FB2-9943-9DC8-FE0E51183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6" y="4825983"/>
            <a:ext cx="9060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Se la crescita diventa continua, il capitale C alla fine del 1° semestre è dato da</a:t>
            </a:r>
            <a:r>
              <a:rPr lang="it-IT" altLang="it-IT" sz="1800" b="1" dirty="0"/>
              <a:t>: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0CEE11-0B16-184D-819B-8DA982C14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53" y="737170"/>
            <a:ext cx="7768446" cy="396723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9E37D1-5923-BF47-995C-76C2CDCBF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" t="20158" r="2299"/>
          <a:stretch/>
        </p:blipFill>
        <p:spPr>
          <a:xfrm>
            <a:off x="1907704" y="5261705"/>
            <a:ext cx="6035257" cy="12844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1">
            <a:extLst>
              <a:ext uri="{FF2B5EF4-FFF2-40B4-BE49-F238E27FC236}">
                <a16:creationId xmlns:a16="http://schemas.microsoft.com/office/drawing/2014/main" id="{13C9845A-B0F5-E141-9BF2-04F1CB44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3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 2020</a:t>
            </a:r>
            <a:endParaRPr lang="it-IT" altLang="it-IT" sz="1200" i="1" dirty="0"/>
          </a:p>
        </p:txBody>
      </p:sp>
      <p:sp>
        <p:nvSpPr>
          <p:cNvPr id="26626" name="Slide Number Placeholder 42">
            <a:extLst>
              <a:ext uri="{FF2B5EF4-FFF2-40B4-BE49-F238E27FC236}">
                <a16:creationId xmlns:a16="http://schemas.microsoft.com/office/drawing/2014/main" id="{46F8CDBB-A5C3-2F45-AD55-C0F260D1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D10F50-78D1-EB41-8F79-7CCD8AC7D5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26628" name="TextBox 21">
            <a:extLst>
              <a:ext uri="{FF2B5EF4-FFF2-40B4-BE49-F238E27FC236}">
                <a16:creationId xmlns:a16="http://schemas.microsoft.com/office/drawing/2014/main" id="{E9B1690B-EDD2-D34B-8159-57E522AB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70886"/>
            <a:ext cx="8964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</a:rPr>
              <a:t>Che cosa succede se la crescita diventa continua?</a:t>
            </a:r>
          </a:p>
        </p:txBody>
      </p:sp>
      <p:sp>
        <p:nvSpPr>
          <p:cNvPr id="26629" name="TextBox 11">
            <a:extLst>
              <a:ext uri="{FF2B5EF4-FFF2-40B4-BE49-F238E27FC236}">
                <a16:creationId xmlns:a16="http://schemas.microsoft.com/office/drawing/2014/main" id="{E77D8F44-6A9E-FC42-A914-81926A56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843967"/>
            <a:ext cx="8147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Ho così un procedimento per calcolare il capitale </a:t>
            </a:r>
            <a:r>
              <a:rPr lang="it-IT" altLang="it-IT" sz="2400" b="1" i="1" dirty="0"/>
              <a:t>C</a:t>
            </a:r>
            <a:r>
              <a:rPr lang="it-IT" altLang="it-IT" sz="2400" b="1" dirty="0"/>
              <a:t> alla fine del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altLang="it-IT" sz="2400" b="1" dirty="0"/>
              <a:t> anno (1 anno), del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altLang="it-IT" sz="2400" b="1" dirty="0"/>
              <a:t> semestre (0,5 anni), del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altLang="it-IT" sz="2400" b="1" dirty="0"/>
              <a:t> trimestre (0,25 anni), … Ecco che cosa ottengo.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CD7912-BA4C-864D-B435-085663F5A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7" y="2094435"/>
            <a:ext cx="8070412" cy="4338776"/>
          </a:xfrm>
          <a:prstGeom prst="rect">
            <a:avLst/>
          </a:prstGeom>
        </p:spPr>
      </p:pic>
      <p:sp>
        <p:nvSpPr>
          <p:cNvPr id="10" name="Process 16">
            <a:extLst>
              <a:ext uri="{FF2B5EF4-FFF2-40B4-BE49-F238E27FC236}">
                <a16:creationId xmlns:a16="http://schemas.microsoft.com/office/drawing/2014/main" id="{FB4A4508-B482-EB48-94E9-A917767AB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20" y="5044896"/>
            <a:ext cx="8056479" cy="914400"/>
          </a:xfrm>
          <a:prstGeom prst="flowChartProcess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1">
            <a:extLst>
              <a:ext uri="{FF2B5EF4-FFF2-40B4-BE49-F238E27FC236}">
                <a16:creationId xmlns:a16="http://schemas.microsoft.com/office/drawing/2014/main" id="{EF8E9230-34F2-B94C-8722-F7756C5D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 dirty="0"/>
              <a:t>Daniela Valenti 2020</a:t>
            </a:r>
          </a:p>
        </p:txBody>
      </p:sp>
      <p:sp>
        <p:nvSpPr>
          <p:cNvPr id="27650" name="Slide Number Placeholder 42">
            <a:extLst>
              <a:ext uri="{FF2B5EF4-FFF2-40B4-BE49-F238E27FC236}">
                <a16:creationId xmlns:a16="http://schemas.microsoft.com/office/drawing/2014/main" id="{11C62079-5EBE-274A-9CC2-DC6CE9D9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A115DA-A7E7-D94D-BB06-B467E93AD48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27652" name="TextBox 21">
            <a:extLst>
              <a:ext uri="{FF2B5EF4-FFF2-40B4-BE49-F238E27FC236}">
                <a16:creationId xmlns:a16="http://schemas.microsoft.com/office/drawing/2014/main" id="{15C60777-F04B-274A-88AC-67A69685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7109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La funzione esponenziale in base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653" name="TextBox 13">
            <a:extLst>
              <a:ext uri="{FF2B5EF4-FFF2-40B4-BE49-F238E27FC236}">
                <a16:creationId xmlns:a16="http://schemas.microsoft.com/office/drawing/2014/main" id="{BFBB6FDF-D198-4342-ACE0-4987209CC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64" y="1171118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</a:rPr>
              <a:t>Un particolare processo di crescita continua:</a:t>
            </a:r>
          </a:p>
        </p:txBody>
      </p:sp>
      <p:sp>
        <p:nvSpPr>
          <p:cNvPr id="27654" name="Rectangle 14">
            <a:extLst>
              <a:ext uri="{FF2B5EF4-FFF2-40B4-BE49-F238E27FC236}">
                <a16:creationId xmlns:a16="http://schemas.microsoft.com/office/drawing/2014/main" id="{0CCD5732-BDE9-034B-9ADD-7965E4BC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64" y="1661846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 Capitale iniziale depositato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 Tasso di interesse annuo    = 1  (frazionato in modo continuo)</a:t>
            </a:r>
          </a:p>
        </p:txBody>
      </p:sp>
      <p:sp>
        <p:nvSpPr>
          <p:cNvPr id="27655" name="TextBox 15">
            <a:extLst>
              <a:ext uri="{FF2B5EF4-FFF2-40B4-BE49-F238E27FC236}">
                <a16:creationId xmlns:a16="http://schemas.microsoft.com/office/drawing/2014/main" id="{E0CF166E-D61F-3549-AA0D-83742788F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514089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Ecco la legge che descrive la crescita continua del capitale </a:t>
            </a:r>
            <a:r>
              <a:rPr lang="it-IT" altLang="it-IT" sz="2400" b="1" i="1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  <a:r>
              <a:rPr lang="it-IT" altLang="it-IT" sz="2400" b="1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al variare del tempo </a:t>
            </a:r>
            <a:r>
              <a:rPr lang="it-IT" altLang="it-IT" sz="2400" b="1" i="1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lang="it-IT" altLang="it-IT" sz="2400" b="1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  <p:sp>
        <p:nvSpPr>
          <p:cNvPr id="27656" name="Rectangle 16">
            <a:extLst>
              <a:ext uri="{FF2B5EF4-FFF2-40B4-BE49-F238E27FC236}">
                <a16:creationId xmlns:a16="http://schemas.microsoft.com/office/drawing/2014/main" id="{EFA0B67B-41CC-7E4B-BC02-FD848CDE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144009"/>
            <a:ext cx="1447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 dirty="0"/>
              <a:t>C = e</a:t>
            </a:r>
            <a:r>
              <a:rPr lang="it-IT" altLang="it-IT" b="1" i="1" baseline="30000" dirty="0"/>
              <a:t>t</a:t>
            </a:r>
          </a:p>
        </p:txBody>
      </p:sp>
      <p:sp>
        <p:nvSpPr>
          <p:cNvPr id="27657" name="TextBox 17">
            <a:extLst>
              <a:ext uri="{FF2B5EF4-FFF2-40B4-BE49-F238E27FC236}">
                <a16:creationId xmlns:a16="http://schemas.microsoft.com/office/drawing/2014/main" id="{E1CA645C-F354-694D-AC03-59EF149B2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759335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Questo ed altri problemi di crescita continua hanno condotto ad introdurre in matematica la funzione esponenziale in base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  <p:sp>
        <p:nvSpPr>
          <p:cNvPr id="27658" name="Rectangle 18">
            <a:extLst>
              <a:ext uri="{FF2B5EF4-FFF2-40B4-BE49-F238E27FC236}">
                <a16:creationId xmlns:a16="http://schemas.microsoft.com/office/drawing/2014/main" id="{D1039B71-63DA-D04E-9A41-63737756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590332"/>
            <a:ext cx="1447800" cy="5842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/>
              <a:t>y = e</a:t>
            </a:r>
            <a:r>
              <a:rPr lang="it-IT" altLang="it-IT" b="1" i="1" baseline="30000"/>
              <a:t>x</a:t>
            </a:r>
          </a:p>
        </p:txBody>
      </p:sp>
      <p:sp>
        <p:nvSpPr>
          <p:cNvPr id="27659" name="TextBox 19">
            <a:extLst>
              <a:ext uri="{FF2B5EF4-FFF2-40B4-BE49-F238E27FC236}">
                <a16:creationId xmlns:a16="http://schemas.microsoft.com/office/drawing/2014/main" id="{2C262CF2-5FE6-174F-BC35-511BB3135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10200"/>
            <a:ext cx="8077200" cy="708025"/>
          </a:xfrm>
          <a:prstGeom prst="rect">
            <a:avLst/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</a:rPr>
              <a:t>Attenzione! Una larga parte dei software più comuni indicano la funzione esponenziale in base</a:t>
            </a:r>
            <a:r>
              <a:rPr lang="it-IT" altLang="it-I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altLang="it-IT" sz="2000" b="1" dirty="0">
                <a:solidFill>
                  <a:srgbClr val="FF0000"/>
                </a:solidFill>
              </a:rPr>
              <a:t>con il simbolo </a:t>
            </a:r>
            <a:r>
              <a:rPr lang="it-IT" altLang="it-IT" sz="2000" b="1" i="1" dirty="0" err="1">
                <a:solidFill>
                  <a:srgbClr val="FF0000"/>
                </a:solidFill>
              </a:rPr>
              <a:t>exp</a:t>
            </a:r>
            <a:r>
              <a:rPr lang="it-IT" altLang="it-IT" sz="2000" b="1" i="1" dirty="0">
                <a:solidFill>
                  <a:srgbClr val="FF0000"/>
                </a:solidFill>
              </a:rPr>
              <a:t>(x).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1">
            <a:extLst>
              <a:ext uri="{FF2B5EF4-FFF2-40B4-BE49-F238E27FC236}">
                <a16:creationId xmlns:a16="http://schemas.microsoft.com/office/drawing/2014/main" id="{878654E5-6ED8-D14B-BE4E-1EC78E93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1200" i="1" dirty="0"/>
              <a:t>Daniela Valenti 2020</a:t>
            </a:r>
          </a:p>
        </p:txBody>
      </p:sp>
      <p:sp>
        <p:nvSpPr>
          <p:cNvPr id="28674" name="Slide Number Placeholder 42">
            <a:extLst>
              <a:ext uri="{FF2B5EF4-FFF2-40B4-BE49-F238E27FC236}">
                <a16:creationId xmlns:a16="http://schemas.microsoft.com/office/drawing/2014/main" id="{88BDFB06-58DA-4043-96A0-C2D93EAE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D4A4C-7B42-5A45-A9EB-7EEA67D8419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28676" name="TextBox 21">
            <a:extLst>
              <a:ext uri="{FF2B5EF4-FFF2-40B4-BE49-F238E27FC236}">
                <a16:creationId xmlns:a16="http://schemas.microsoft.com/office/drawing/2014/main" id="{558405B4-5558-AB46-9C70-2AAEF96B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40" y="53088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</a:rPr>
              <a:t>Il grafico della funzione esponenziale in base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677" name="Rectangle 18">
            <a:extLst>
              <a:ext uri="{FF2B5EF4-FFF2-40B4-BE49-F238E27FC236}">
                <a16:creationId xmlns:a16="http://schemas.microsoft.com/office/drawing/2014/main" id="{F33B6731-DE16-D942-8EA0-1B803E050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219200"/>
            <a:ext cx="1447800" cy="5842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/>
              <a:t>y = e</a:t>
            </a:r>
            <a:r>
              <a:rPr lang="it-IT" altLang="it-IT" b="1" i="1" baseline="30000"/>
              <a:t>x</a:t>
            </a:r>
          </a:p>
        </p:txBody>
      </p:sp>
      <p:sp>
        <p:nvSpPr>
          <p:cNvPr id="28678" name="TextBox 12">
            <a:extLst>
              <a:ext uri="{FF2B5EF4-FFF2-40B4-BE49-F238E27FC236}">
                <a16:creationId xmlns:a16="http://schemas.microsoft.com/office/drawing/2014/main" id="{03A16FF7-0D3B-E94F-8958-36E3F0DA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784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/>
              <a:t>Dominio:</a:t>
            </a:r>
            <a:r>
              <a:rPr lang="it-IT" altLang="it-IT" sz="2000" b="1" dirty="0"/>
              <a:t> i numeri reali, perciò </a:t>
            </a:r>
            <a:r>
              <a:rPr lang="it-IT" altLang="it-IT" sz="2000" b="1" i="1" dirty="0"/>
              <a:t>x</a:t>
            </a:r>
            <a:r>
              <a:rPr lang="it-IT" altLang="it-IT" sz="2000" b="1" dirty="0"/>
              <a:t> può essere irrazionale;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/>
              <a:t>Codominio:</a:t>
            </a:r>
            <a:r>
              <a:rPr lang="it-IT" altLang="it-IT" sz="2000" b="1" dirty="0"/>
              <a:t> i numeri reali, perciò </a:t>
            </a:r>
            <a:r>
              <a:rPr lang="it-IT" altLang="it-IT" sz="2000" b="1" i="1" dirty="0"/>
              <a:t>y</a:t>
            </a:r>
            <a:r>
              <a:rPr lang="it-IT" altLang="it-IT" sz="2000" b="1" dirty="0"/>
              <a:t> può essere irrazionale;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La base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000" b="1" dirty="0"/>
              <a:t> è un numero irrazionale.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/>
          </a:p>
        </p:txBody>
      </p:sp>
      <p:sp>
        <p:nvSpPr>
          <p:cNvPr id="28679" name="TextBox 19">
            <a:extLst>
              <a:ext uri="{FF2B5EF4-FFF2-40B4-BE49-F238E27FC236}">
                <a16:creationId xmlns:a16="http://schemas.microsoft.com/office/drawing/2014/main" id="{65337B32-3E08-B647-B131-53A9F8B1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/>
              <a:t>E il grafico?</a:t>
            </a:r>
          </a:p>
        </p:txBody>
      </p:sp>
      <p:sp>
        <p:nvSpPr>
          <p:cNvPr id="28680" name="TextBox 20">
            <a:extLst>
              <a:ext uri="{FF2B5EF4-FFF2-40B4-BE49-F238E27FC236}">
                <a16:creationId xmlns:a16="http://schemas.microsoft.com/office/drawing/2014/main" id="{3EDB2781-4267-564E-83D4-C95BA735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84" y="3510093"/>
            <a:ext cx="403021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Risulta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/>
              <a:t>   2 &lt;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000" b="1" i="1" dirty="0"/>
              <a:t> &lt;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Perciò troveremo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/>
              <a:t>  2</a:t>
            </a:r>
            <a:r>
              <a:rPr lang="it-IT" altLang="it-IT" sz="2400" b="1" i="1" baseline="30000" dirty="0"/>
              <a:t>x</a:t>
            </a:r>
            <a:r>
              <a:rPr lang="it-IT" altLang="it-IT" sz="2000" b="1" i="1" dirty="0"/>
              <a:t> &lt; </a:t>
            </a:r>
            <a:r>
              <a:rPr lang="it-IT" alt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2000" b="1" i="1" baseline="30000" dirty="0"/>
              <a:t>x</a:t>
            </a:r>
            <a:r>
              <a:rPr lang="it-IT" altLang="it-IT" sz="2000" b="1" i="1" dirty="0"/>
              <a:t> &lt; 3</a:t>
            </a:r>
            <a:r>
              <a:rPr lang="it-IT" altLang="it-IT" sz="2000" b="1" i="1" baseline="30000" dirty="0"/>
              <a:t>x</a:t>
            </a:r>
            <a:endParaRPr lang="it-IT" altLang="it-IT" sz="20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Come mostra il grafico a fianco tracciato con un software di geometria dinamica.</a:t>
            </a:r>
          </a:p>
        </p:txBody>
      </p:sp>
      <p:pic>
        <p:nvPicPr>
          <p:cNvPr id="28681" name="Picture 21" descr="Exp_ln4.jpg">
            <a:extLst>
              <a:ext uri="{FF2B5EF4-FFF2-40B4-BE49-F238E27FC236}">
                <a16:creationId xmlns:a16="http://schemas.microsoft.com/office/drawing/2014/main" id="{AF82B154-D47E-CD4D-B7F8-A95B9376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3476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1122</Words>
  <Application>Microsoft Macintosh PowerPoint</Application>
  <PresentationFormat>Presentazione su schermo (4:3)</PresentationFormat>
  <Paragraphs>158</Paragraphs>
  <Slides>24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ＭＳ ゴシック</vt:lpstr>
      <vt:lpstr>ＭＳ Ｐゴシック</vt:lpstr>
      <vt:lpstr>Arial</vt:lpstr>
      <vt:lpstr>Arial Narrow</vt:lpstr>
      <vt:lpstr>Calibri</vt:lpstr>
      <vt:lpstr>Times</vt:lpstr>
      <vt:lpstr>Times New Roman</vt:lpstr>
      <vt:lpstr>Struttura predefinita</vt:lpstr>
      <vt:lpstr>Equation</vt:lpstr>
      <vt:lpstr>Un primo processo di crescita continua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Problemi di crescita e decrescita continua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Attività. Processi di crescita o decrescita continua</vt:lpstr>
      <vt:lpstr>Che cosa hai trovato. Riflessioni sui grafici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521</cp:revision>
  <dcterms:created xsi:type="dcterms:W3CDTF">2012-06-24T13:54:38Z</dcterms:created>
  <dcterms:modified xsi:type="dcterms:W3CDTF">2020-09-24T08:17:31Z</dcterms:modified>
</cp:coreProperties>
</file>