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6" r:id="rId3"/>
    <p:sldId id="273" r:id="rId4"/>
    <p:sldId id="274" r:id="rId5"/>
    <p:sldId id="277" r:id="rId6"/>
    <p:sldId id="469" r:id="rId7"/>
    <p:sldId id="470" r:id="rId8"/>
    <p:sldId id="466" r:id="rId9"/>
    <p:sldId id="278" r:id="rId10"/>
    <p:sldId id="279" r:id="rId11"/>
    <p:sldId id="390" r:id="rId12"/>
    <p:sldId id="467" r:id="rId13"/>
    <p:sldId id="431" r:id="rId14"/>
    <p:sldId id="442" r:id="rId15"/>
    <p:sldId id="464" r:id="rId16"/>
    <p:sldId id="468" r:id="rId17"/>
    <p:sldId id="465" r:id="rId18"/>
    <p:sldId id="471" r:id="rId19"/>
    <p:sldId id="472" r:id="rId20"/>
  </p:sldIdLst>
  <p:sldSz cx="10080625" cy="7559675"/>
  <p:notesSz cx="7559675" cy="106918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55EF0"/>
    <a:srgbClr val="055C05"/>
    <a:srgbClr val="089045"/>
    <a:srgbClr val="FFF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4607"/>
  </p:normalViewPr>
  <p:slideViewPr>
    <p:cSldViewPr>
      <p:cViewPr varScale="1">
        <p:scale>
          <a:sx n="112" d="100"/>
          <a:sy n="112" d="100"/>
        </p:scale>
        <p:origin x="416" y="20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1F5FD64C-AC7C-E745-B139-144D593DE7D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0">
              <a:defRPr sz="1400">
                <a:ea typeface="Microsoft YaHei" panose="020B0503020204020204" pitchFamily="34" charset="-122"/>
              </a:defRPr>
            </a:lvl1pPr>
          </a:lstStyle>
          <a:p>
            <a:endParaRPr lang="it-IT" alt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F2D251F-F3B7-2A42-BCE0-5105F694A94A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r" hangingPunct="0">
              <a:defRPr sz="1400">
                <a:ea typeface="Microsoft YaHei" panose="020B0503020204020204" pitchFamily="34" charset="-122"/>
              </a:defRPr>
            </a:lvl1pPr>
          </a:lstStyle>
          <a:p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C4CC75D-F476-0947-A226-F1ECA1740296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numCol="1" anchor="b" anchorCtr="0" compatLnSpc="1">
            <a:prstTxWarp prst="textNoShape">
              <a:avLst/>
            </a:prstTxWarp>
          </a:bodyPr>
          <a:lstStyle>
            <a:lvl1pPr hangingPunct="0">
              <a:defRPr sz="1400">
                <a:ea typeface="Microsoft YaHei" panose="020B0503020204020204" pitchFamily="34" charset="-122"/>
              </a:defRPr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9502E35-2600-4447-9263-263D252C3AD0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numCol="1" anchor="b" anchorCtr="0" compatLnSpc="1">
            <a:prstTxWarp prst="textNoShape">
              <a:avLst/>
            </a:prstTxWarp>
          </a:bodyPr>
          <a:lstStyle>
            <a:lvl1pPr algn="r" hangingPunct="0">
              <a:defRPr sz="1400">
                <a:latin typeface="Calibri" panose="020F0502020204030204" pitchFamily="34" charset="0"/>
              </a:defRPr>
            </a:lvl1pPr>
          </a:lstStyle>
          <a:p>
            <a:fld id="{AC68B69F-F2D1-7B4D-B50B-EDCC13317247}" type="slidenum">
              <a:rPr lang="it-IT" altLang="it-IT"/>
              <a:pPr/>
              <a:t>‹N›</a:t>
            </a:fld>
            <a:endParaRPr lang="it-IT" altLang="it-IT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>
            <a:extLst>
              <a:ext uri="{FF2B5EF4-FFF2-40B4-BE49-F238E27FC236}">
                <a16:creationId xmlns:a16="http://schemas.microsoft.com/office/drawing/2014/main" id="{C73EE013-6E14-3742-99BD-0685C8CA42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CD08A90-34D8-874F-BEA4-CEDEF377C37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id="{69B99978-9AF4-2C40-B7D0-B4FF9CEE7F1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defRPr sz="1400">
                <a:latin typeface="Times New Roman" panose="02020603050405020304" pitchFamily="18" charset="0"/>
                <a:ea typeface="Segoe UI" charset="0"/>
              </a:defRPr>
            </a:lvl1pPr>
          </a:lstStyle>
          <a:p>
            <a:endParaRPr lang="it-IT" alt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2DEE767-5DF2-694F-88D4-287158E3E002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defRPr sz="1400">
                <a:latin typeface="Times New Roman" panose="02020603050405020304" pitchFamily="18" charset="0"/>
                <a:ea typeface="Segoe UI" charset="0"/>
              </a:defRPr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FAEE20-99D9-D24F-AD67-45CF92E6E313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defRPr sz="1400">
                <a:latin typeface="Times New Roman" panose="02020603050405020304" pitchFamily="18" charset="0"/>
                <a:ea typeface="Segoe UI" charset="0"/>
              </a:defRPr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2E834EA-EC4B-EF40-ACCC-DC8DA41BAD9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defRPr sz="1400">
                <a:latin typeface="Times New Roman" panose="02020603050405020304" pitchFamily="18" charset="0"/>
                <a:ea typeface="Segoe UI" charset="0"/>
              </a:defRPr>
            </a:lvl1pPr>
          </a:lstStyle>
          <a:p>
            <a:fld id="{8237BE41-2E1F-8944-B2E1-3A4B91B3267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215900" algn="l" rtl="0" eaLnBrk="0" fontAlgn="base" hangingPunct="0">
      <a:spcBef>
        <a:spcPct val="30000"/>
      </a:spcBef>
      <a:spcAft>
        <a:spcPct val="0"/>
      </a:spcAft>
      <a:defRPr lang="it-IT" sz="2000" kern="1200">
        <a:solidFill>
          <a:schemeClr val="tx1"/>
        </a:solidFill>
        <a:latin typeface="Arial" pitchFamily="18"/>
        <a:ea typeface="Microsoft YaHei" pitchFamily="2"/>
        <a:cs typeface="Mangal" pitchFamily="2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immagine diapositiva 1">
            <a:extLst>
              <a:ext uri="{FF2B5EF4-FFF2-40B4-BE49-F238E27FC236}">
                <a16:creationId xmlns:a16="http://schemas.microsoft.com/office/drawing/2014/main" id="{9CC37E08-2F90-0D43-A7EA-E15FD2350F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  <a:miter lim="800000"/>
            <a:headEnd/>
            <a:tailEnd/>
          </a:ln>
        </p:spPr>
      </p:sp>
      <p:sp>
        <p:nvSpPr>
          <p:cNvPr id="16387" name="Segnaposto note 2">
            <a:extLst>
              <a:ext uri="{FF2B5EF4-FFF2-40B4-BE49-F238E27FC236}">
                <a16:creationId xmlns:a16="http://schemas.microsoft.com/office/drawing/2014/main" id="{059AF1ED-3F47-224C-85F6-41D42E13335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spcBef>
                <a:spcPct val="0"/>
              </a:spcBef>
            </a:pPr>
            <a:endParaRPr altLang="it-IT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>
            <a:extLst>
              <a:ext uri="{FF2B5EF4-FFF2-40B4-BE49-F238E27FC236}">
                <a16:creationId xmlns:a16="http://schemas.microsoft.com/office/drawing/2014/main" id="{07AF8CA0-84CD-D74C-89C3-F5C6CD1091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  <a:miter lim="800000"/>
            <a:headEnd/>
            <a:tailEnd/>
          </a:ln>
        </p:spPr>
      </p:sp>
      <p:sp>
        <p:nvSpPr>
          <p:cNvPr id="24579" name="Segnaposto note 2">
            <a:extLst>
              <a:ext uri="{FF2B5EF4-FFF2-40B4-BE49-F238E27FC236}">
                <a16:creationId xmlns:a16="http://schemas.microsoft.com/office/drawing/2014/main" id="{D880C56C-EC66-0F49-88F8-98660104E54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spcBef>
                <a:spcPct val="0"/>
              </a:spcBef>
            </a:pPr>
            <a:endParaRPr altLang="it-IT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>
            <a:extLst>
              <a:ext uri="{FF2B5EF4-FFF2-40B4-BE49-F238E27FC236}">
                <a16:creationId xmlns:a16="http://schemas.microsoft.com/office/drawing/2014/main" id="{07AF8CA0-84CD-D74C-89C3-F5C6CD1091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  <a:miter lim="800000"/>
            <a:headEnd/>
            <a:tailEnd/>
          </a:ln>
        </p:spPr>
      </p:sp>
      <p:sp>
        <p:nvSpPr>
          <p:cNvPr id="24579" name="Segnaposto note 2">
            <a:extLst>
              <a:ext uri="{FF2B5EF4-FFF2-40B4-BE49-F238E27FC236}">
                <a16:creationId xmlns:a16="http://schemas.microsoft.com/office/drawing/2014/main" id="{D880C56C-EC66-0F49-88F8-98660104E54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spcBef>
                <a:spcPct val="0"/>
              </a:spcBef>
            </a:pPr>
            <a:endParaRPr altLang="it-IT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4514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>
            <a:extLst>
              <a:ext uri="{FF2B5EF4-FFF2-40B4-BE49-F238E27FC236}">
                <a16:creationId xmlns:a16="http://schemas.microsoft.com/office/drawing/2014/main" id="{07AF8CA0-84CD-D74C-89C3-F5C6CD1091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  <a:miter lim="800000"/>
            <a:headEnd/>
            <a:tailEnd/>
          </a:ln>
        </p:spPr>
      </p:sp>
      <p:sp>
        <p:nvSpPr>
          <p:cNvPr id="24579" name="Segnaposto note 2">
            <a:extLst>
              <a:ext uri="{FF2B5EF4-FFF2-40B4-BE49-F238E27FC236}">
                <a16:creationId xmlns:a16="http://schemas.microsoft.com/office/drawing/2014/main" id="{D880C56C-EC66-0F49-88F8-98660104E54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spcBef>
                <a:spcPct val="0"/>
              </a:spcBef>
            </a:pPr>
            <a:endParaRPr altLang="it-IT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9689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>
            <a:extLst>
              <a:ext uri="{FF2B5EF4-FFF2-40B4-BE49-F238E27FC236}">
                <a16:creationId xmlns:a16="http://schemas.microsoft.com/office/drawing/2014/main" id="{07AF8CA0-84CD-D74C-89C3-F5C6CD1091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  <a:miter lim="800000"/>
            <a:headEnd/>
            <a:tailEnd/>
          </a:ln>
        </p:spPr>
      </p:sp>
      <p:sp>
        <p:nvSpPr>
          <p:cNvPr id="24579" name="Segnaposto note 2">
            <a:extLst>
              <a:ext uri="{FF2B5EF4-FFF2-40B4-BE49-F238E27FC236}">
                <a16:creationId xmlns:a16="http://schemas.microsoft.com/office/drawing/2014/main" id="{D880C56C-EC66-0F49-88F8-98660104E54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spcBef>
                <a:spcPct val="0"/>
              </a:spcBef>
            </a:pPr>
            <a:endParaRPr altLang="it-IT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9433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>
            <a:extLst>
              <a:ext uri="{FF2B5EF4-FFF2-40B4-BE49-F238E27FC236}">
                <a16:creationId xmlns:a16="http://schemas.microsoft.com/office/drawing/2014/main" id="{103C2F5A-8DFA-684C-8C9B-4C6B1DBE69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  <a:miter lim="800000"/>
            <a:headEnd/>
            <a:tailEnd/>
          </a:ln>
        </p:spPr>
      </p:sp>
      <p:sp>
        <p:nvSpPr>
          <p:cNvPr id="26627" name="Segnaposto note 2">
            <a:extLst>
              <a:ext uri="{FF2B5EF4-FFF2-40B4-BE49-F238E27FC236}">
                <a16:creationId xmlns:a16="http://schemas.microsoft.com/office/drawing/2014/main" id="{5714E73F-E68E-2D48-B974-5888374EA4E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spcBef>
                <a:spcPct val="0"/>
              </a:spcBef>
            </a:pPr>
            <a:endParaRPr altLang="it-IT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>
            <a:extLst>
              <a:ext uri="{FF2B5EF4-FFF2-40B4-BE49-F238E27FC236}">
                <a16:creationId xmlns:a16="http://schemas.microsoft.com/office/drawing/2014/main" id="{7562C289-38ED-5C44-96DB-30FB255D95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  <a:miter lim="800000"/>
            <a:headEnd/>
            <a:tailEnd/>
          </a:ln>
        </p:spPr>
      </p:sp>
      <p:sp>
        <p:nvSpPr>
          <p:cNvPr id="28675" name="Segnaposto note 2">
            <a:extLst>
              <a:ext uri="{FF2B5EF4-FFF2-40B4-BE49-F238E27FC236}">
                <a16:creationId xmlns:a16="http://schemas.microsoft.com/office/drawing/2014/main" id="{6A100960-E805-9340-87B5-4F97B48ACA8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spcBef>
                <a:spcPct val="0"/>
              </a:spcBef>
            </a:pPr>
            <a:endParaRPr altLang="it-IT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>
            <a:extLst>
              <a:ext uri="{FF2B5EF4-FFF2-40B4-BE49-F238E27FC236}">
                <a16:creationId xmlns:a16="http://schemas.microsoft.com/office/drawing/2014/main" id="{07AF8CA0-84CD-D74C-89C3-F5C6CD1091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  <a:miter lim="800000"/>
            <a:headEnd/>
            <a:tailEnd/>
          </a:ln>
        </p:spPr>
      </p:sp>
      <p:sp>
        <p:nvSpPr>
          <p:cNvPr id="24579" name="Segnaposto note 2">
            <a:extLst>
              <a:ext uri="{FF2B5EF4-FFF2-40B4-BE49-F238E27FC236}">
                <a16:creationId xmlns:a16="http://schemas.microsoft.com/office/drawing/2014/main" id="{D880C56C-EC66-0F49-88F8-98660104E54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spcBef>
                <a:spcPct val="0"/>
              </a:spcBef>
            </a:pPr>
            <a:endParaRPr altLang="it-IT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663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BFAFF6-997C-F84E-AB37-FC6698654A1E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A291D4-9A5C-B74B-B87A-17C646891E6D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Bruna Cavallaro,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96E16F-1A58-F44B-B5E6-F743CF019C3C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919330-0EBD-1342-8E9C-D48B6E30BF9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531117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2E8D14-37DC-0946-A878-B5924C0FC1F5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9A18DD-0962-DD4B-A91E-1CE1651202DF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Bruna Cavallaro,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1FB910-C4CC-CD40-BEBD-6F00D9DCE387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C7EF6-B14E-C44C-BC38-8463D275576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4790347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D52308-3B20-D24F-B0D8-C1ED5BC4B0EF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1DA0E5-49B5-1846-AC12-FA9A751CC7B4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Bruna Cavallaro,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81BAC6-62FE-BD40-BE36-C89BDD728FAE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98D16-D25F-F84D-A5C2-B71F1EF8BBA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7604161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F9431B-B1AD-0C4E-8D42-E7A9EA55158C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D0E5CC-1A3A-C140-A1C0-BF8B250C9E8D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Bruna Cavallaro,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F0046C-499B-7942-BC6E-AF600FF097A9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5D97F5-2A5E-B642-BF5F-CCB722FBB6F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7118924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8E0C52-BB71-EE46-AF63-79C952436444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AE460F-26A2-3242-B08E-E0705B104659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Bruna Cavallaro,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B45C2C-B536-9C4C-804B-10FAD8B56B09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7863C-895C-AE4B-991D-3F0ADE45961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08721655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D539CB9A-89C4-8245-8B6A-B91DDCFEBCF8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8A644405-37AB-4842-9D69-05C8FC9224A2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Bruna Cavallaro, 2023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8F11F534-D26B-ED44-A1A5-5FB683081E77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10831-698A-FA4B-8DC3-BF240988DE0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81758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F9441E13-4DC8-7641-BCA8-EC429584CCB8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77C173B1-FFBC-E944-8C00-E9F5B9C70F1D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Bruna Cavallaro, 2023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6CF46480-EBE4-3447-8F7D-7CED56B3AA97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8A81E-D7D4-7448-9F5B-ADDF0DF514C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3793932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3FC017C0-C2BC-574B-9A10-10DBCDE1ABA8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241B84FE-2C52-344C-81E5-D41D7C7B35E0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Bruna Cavallaro, 2023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3E53D1C5-3BA3-F341-8DDF-595064BEBC6A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84F3E8-E420-234A-A4A4-1FFF432DDEF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5081175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D237A3C3-0358-5A4A-8FFC-3D4A9C394584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AB30FB8D-D19E-5C4A-8889-0079B41CDEB2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Bruna Cavallaro, 2023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5DDA4D54-C84E-4846-AAE2-D48F90B4FB18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63C9EC-D772-FB4F-82BD-77B355E9D69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8123749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2334A8B1-B917-694A-9A3C-09DF890A118F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B609B315-8462-A040-B508-EA5C502C8AF0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Bruna Cavallaro, 2023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FB147AB8-06CA-894A-91D6-3B9E55652548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8CDD7-56C6-4B48-86C3-B8040B81F27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4032079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82389D0D-9C8C-1645-BE32-086ADDE9A1B4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63128A86-B253-6841-BFFF-7F1035923979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Bruna Cavallaro, 2023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2D15DCCC-388B-FC44-8FE3-080D288BF928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695F98-1E80-A44F-9EF5-504B8CFD40D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7593343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C831A054-4E6B-2942-A9E5-ACD8B3BB96A1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503238" y="301625"/>
            <a:ext cx="9072562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DD023304-F559-E14A-B673-07C69FDBE2F6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503238" y="1768475"/>
            <a:ext cx="9072562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A4CA09-599B-8340-96D8-0C0E00B7894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238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defRPr sz="1400">
                <a:latin typeface="Times New Roman" panose="02020603050405020304" pitchFamily="18" charset="0"/>
                <a:ea typeface="Segoe UI" charset="0"/>
              </a:defRPr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470A16-1B2B-F348-AEC2-F807EAEE430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8050" y="6886575"/>
            <a:ext cx="319405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defRPr sz="1400">
                <a:latin typeface="Times New Roman" panose="02020603050405020304" pitchFamily="18" charset="0"/>
              </a:defRPr>
            </a:lvl1pPr>
          </a:lstStyle>
          <a:p>
            <a:r>
              <a:rPr lang="it-IT" altLang="it-IT"/>
              <a:t>Bruna Cavallaro,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A9B6D8-BE7C-CC40-A21B-76EF7106FF8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888" y="6886575"/>
            <a:ext cx="2347912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defRPr sz="1400">
                <a:latin typeface="Times New Roman" panose="02020603050405020304" pitchFamily="18" charset="0"/>
                <a:ea typeface="Segoe UI" charset="0"/>
              </a:defRPr>
            </a:lvl1pPr>
          </a:lstStyle>
          <a:p>
            <a:fld id="{A489171B-FC18-7840-A8A8-E39E13734BC0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it-IT" sz="4400" kern="1200">
          <a:solidFill>
            <a:schemeClr val="tx2"/>
          </a:solidFill>
          <a:latin typeface="Arial" pitchFamily="18"/>
          <a:ea typeface="Microsoft YaHei" pitchFamily="2"/>
          <a:cs typeface="Mangal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icrosoft YaHe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icrosoft YaHe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icrosoft YaHe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icrosoft YaHei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icrosoft YaHei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icrosoft YaHei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icrosoft YaHei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icrosoft YaHei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413"/>
        </a:spcAft>
        <a:buChar char="•"/>
        <a:defRPr lang="it-IT" sz="3200" kern="1200">
          <a:solidFill>
            <a:schemeClr val="tx1"/>
          </a:solidFill>
          <a:latin typeface="Arial" pitchFamily="18"/>
          <a:ea typeface="Microsoft YaHei" pitchFamily="2"/>
          <a:cs typeface="Mangal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19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>
            <a:extLst>
              <a:ext uri="{FF2B5EF4-FFF2-40B4-BE49-F238E27FC236}">
                <a16:creationId xmlns:a16="http://schemas.microsoft.com/office/drawing/2014/main" id="{F01CF902-D018-EF4A-969B-8AF1975605F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>
              <a:buSzPct val="45000"/>
              <a:buFont typeface="StarSymbol" charset="0"/>
              <a:buNone/>
            </a:pPr>
            <a:br>
              <a:rPr altLang="it-IT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</a:br>
            <a:endParaRPr altLang="it-IT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5363" name="CasellaDiTesto 3">
            <a:extLst>
              <a:ext uri="{FF2B5EF4-FFF2-40B4-BE49-F238E27FC236}">
                <a16:creationId xmlns:a16="http://schemas.microsoft.com/office/drawing/2014/main" id="{8EAE58C5-5E3A-9044-AFA5-9579284C4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119" y="301625"/>
            <a:ext cx="8686800" cy="99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SzPct val="45000"/>
              <a:buFont typeface="StarSymbol" charset="0"/>
              <a:buNone/>
            </a:pPr>
            <a:r>
              <a:rPr lang="it-IT" altLang="it-IT" sz="4400" b="1" dirty="0">
                <a:solidFill>
                  <a:schemeClr val="bg1"/>
                </a:solidFill>
                <a:cs typeface="Arial" panose="020B0604020202020204" pitchFamily="34" charset="0"/>
              </a:rPr>
              <a:t>La circonferenza</a:t>
            </a: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3F0F9904-EB8C-BC44-80EF-C692AE7E2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fld id="{52A01549-F880-6245-BF79-5D74E1C02065}" type="slidenum">
              <a:rPr lang="it-IT" altLang="it-IT" sz="1400">
                <a:latin typeface="Times New Roman" panose="02020603050405020304" pitchFamily="18" charset="0"/>
                <a:ea typeface="Segoe UI" charset="0"/>
              </a:rPr>
              <a:pPr eaLnBrk="1"/>
              <a:t>1</a:t>
            </a:fld>
            <a:endParaRPr lang="it-IT" altLang="it-IT" sz="1400">
              <a:latin typeface="Times New Roman" panose="02020603050405020304" pitchFamily="18" charset="0"/>
              <a:ea typeface="Segoe UI" charset="0"/>
            </a:endParaRPr>
          </a:p>
        </p:txBody>
      </p:sp>
      <p:sp>
        <p:nvSpPr>
          <p:cNvPr id="15365" name="Footer Placeholder 5">
            <a:extLst>
              <a:ext uri="{FF2B5EF4-FFF2-40B4-BE49-F238E27FC236}">
                <a16:creationId xmlns:a16="http://schemas.microsoft.com/office/drawing/2014/main" id="{9D21BAB2-253E-2144-9B04-460DE20E8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7037388"/>
            <a:ext cx="3194050" cy="522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it-IT" altLang="it-IT" sz="1400" i="1">
                <a:latin typeface="Times New Roman" panose="02020603050405020304" pitchFamily="18" charset="0"/>
              </a:rPr>
              <a:t>Bruna Cavallaro, 2023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B229ECC-9003-9C40-A0F9-99A327729A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b="10688"/>
          <a:stretch/>
        </p:blipFill>
        <p:spPr>
          <a:xfrm>
            <a:off x="1864519" y="1752019"/>
            <a:ext cx="6350000" cy="4896544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>
            <a:extLst>
              <a:ext uri="{FF2B5EF4-FFF2-40B4-BE49-F238E27FC236}">
                <a16:creationId xmlns:a16="http://schemas.microsoft.com/office/drawing/2014/main" id="{9B58973F-AF09-9441-8D7E-1B8D17EADF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9121" y="92870"/>
            <a:ext cx="9448800" cy="685800"/>
          </a:xfrm>
        </p:spPr>
        <p:txBody>
          <a:bodyPr anchor="t"/>
          <a:lstStyle/>
          <a:p>
            <a:pPr eaLnBrk="1">
              <a:buSzPct val="45000"/>
              <a:buFont typeface="StarSymbol" charset="0"/>
              <a:buNone/>
            </a:pPr>
            <a:r>
              <a:rPr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Il ruolo dell'equazione di una circonferenza</a:t>
            </a:r>
          </a:p>
        </p:txBody>
      </p:sp>
      <p:sp>
        <p:nvSpPr>
          <p:cNvPr id="27651" name="Slide Number Placeholder 4">
            <a:extLst>
              <a:ext uri="{FF2B5EF4-FFF2-40B4-BE49-F238E27FC236}">
                <a16:creationId xmlns:a16="http://schemas.microsoft.com/office/drawing/2014/main" id="{A9A0FF7E-55FA-E944-9160-7E9961D58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fld id="{23026653-673D-5A4B-BAF8-D24C660053B8}" type="slidenum">
              <a:rPr lang="it-IT" altLang="it-IT" sz="1400">
                <a:latin typeface="Times New Roman" panose="02020603050405020304" pitchFamily="18" charset="0"/>
                <a:ea typeface="Segoe UI" charset="0"/>
              </a:rPr>
              <a:pPr eaLnBrk="1"/>
              <a:t>10</a:t>
            </a:fld>
            <a:endParaRPr lang="it-IT" altLang="it-IT" sz="1400">
              <a:latin typeface="Times New Roman" panose="02020603050405020304" pitchFamily="18" charset="0"/>
              <a:ea typeface="Segoe UI" charset="0"/>
            </a:endParaRPr>
          </a:p>
        </p:txBody>
      </p:sp>
      <p:sp>
        <p:nvSpPr>
          <p:cNvPr id="27652" name="Footer Placeholder 5">
            <a:extLst>
              <a:ext uri="{FF2B5EF4-FFF2-40B4-BE49-F238E27FC236}">
                <a16:creationId xmlns:a16="http://schemas.microsoft.com/office/drawing/2014/main" id="{F9543A95-5D82-C940-9787-4CCE83EC9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7037388"/>
            <a:ext cx="3194050" cy="522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it-IT" altLang="it-IT" sz="1400" i="1">
                <a:latin typeface="Times New Roman" panose="02020603050405020304" pitchFamily="18" charset="0"/>
              </a:rPr>
              <a:t>Bruna Cavallaro, 2023</a:t>
            </a:r>
          </a:p>
        </p:txBody>
      </p:sp>
      <p:sp>
        <p:nvSpPr>
          <p:cNvPr id="27653" name="TextBox 9">
            <a:extLst>
              <a:ext uri="{FF2B5EF4-FFF2-40B4-BE49-F238E27FC236}">
                <a16:creationId xmlns:a16="http://schemas.microsoft.com/office/drawing/2014/main" id="{48500264-2EAE-0E42-B07B-4F7F92FAD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6446838"/>
            <a:ext cx="8675687" cy="461962"/>
          </a:xfrm>
          <a:prstGeom prst="rect">
            <a:avLst/>
          </a:prstGeom>
          <a:solidFill>
            <a:srgbClr val="F3FFCE"/>
          </a:solidFill>
          <a:ln w="317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L’equazione di una curva porta a sostituire disegni e misure con calcoli</a:t>
            </a:r>
          </a:p>
        </p:txBody>
      </p:sp>
      <p:sp>
        <p:nvSpPr>
          <p:cNvPr id="27654" name="TextBox 10">
            <a:extLst>
              <a:ext uri="{FF2B5EF4-FFF2-40B4-BE49-F238E27FC236}">
                <a16:creationId xmlns:a16="http://schemas.microsoft.com/office/drawing/2014/main" id="{97CBFD53-F4D0-8845-A79F-50D55F74D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655638"/>
            <a:ext cx="937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latin typeface="Arial Narrow" panose="020B0604020202020204" pitchFamily="34" charset="0"/>
              </a:rPr>
              <a:t>L’equazione è uno strumento per risolvere problemi. Ecco un esempio.</a:t>
            </a:r>
          </a:p>
        </p:txBody>
      </p:sp>
      <p:pic>
        <p:nvPicPr>
          <p:cNvPr id="27655" name="Picture 11" descr="Immagine 31.png">
            <a:extLst>
              <a:ext uri="{FF2B5EF4-FFF2-40B4-BE49-F238E27FC236}">
                <a16:creationId xmlns:a16="http://schemas.microsoft.com/office/drawing/2014/main" id="{72F4AD24-DA6D-F949-93D4-813589CDE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1112838"/>
            <a:ext cx="8443912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5F8DC85-F2E3-374E-84C3-13560F9C67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5856" y="2411685"/>
            <a:ext cx="8325716" cy="1511935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 il centro della circonferenza non è O(0, 0)</a:t>
            </a:r>
          </a:p>
        </p:txBody>
      </p:sp>
      <p:sp>
        <p:nvSpPr>
          <p:cNvPr id="18436" name="Footer Placeholder 9">
            <a:extLst>
              <a:ext uri="{FF2B5EF4-FFF2-40B4-BE49-F238E27FC236}">
                <a16:creationId xmlns:a16="http://schemas.microsoft.com/office/drawing/2014/main" id="{C50117B4-6E7D-214D-A2FA-262A4C6FC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9" y="7034697"/>
            <a:ext cx="3863834" cy="5249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1812140" indent="-41308169"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503972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007943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511915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015886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543" i="1"/>
              <a:t>Bruna Cavallaro, 2023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E948EAA-DE27-4F45-9682-75789A5A4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97F5-2A5E-B642-BF5F-CCB722FBB6FE}" type="slidenum">
              <a:rPr lang="it-IT" altLang="it-IT" smtClean="0"/>
              <a:pPr/>
              <a:t>11</a:t>
            </a:fld>
            <a:endParaRPr lang="it-IT" alt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38B34BB-54CE-164B-B6B2-0F50AA3D0E14}"/>
              </a:ext>
            </a:extLst>
          </p:cNvPr>
          <p:cNvSpPr txBox="1"/>
          <p:nvPr/>
        </p:nvSpPr>
        <p:spPr>
          <a:xfrm>
            <a:off x="2448024" y="4211885"/>
            <a:ext cx="5522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Come cambia l’equazione?</a:t>
            </a:r>
            <a:r>
              <a:rPr lang="it-IT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418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>
            <a:extLst>
              <a:ext uri="{FF2B5EF4-FFF2-40B4-BE49-F238E27FC236}">
                <a16:creationId xmlns:a16="http://schemas.microsoft.com/office/drawing/2014/main" id="{4A24C623-B21A-F144-A462-F0B7907A10D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4212" y="100682"/>
            <a:ext cx="9448800" cy="887413"/>
          </a:xfrm>
        </p:spPr>
        <p:txBody>
          <a:bodyPr/>
          <a:lstStyle/>
          <a:p>
            <a:pPr eaLnBrk="1">
              <a:buSzPct val="45000"/>
              <a:buFont typeface="StarSymbol" charset="0"/>
              <a:buNone/>
            </a:pPr>
            <a:r>
              <a:rPr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Equazione di una circonferenza di centro </a:t>
            </a:r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C</a:t>
            </a:r>
            <a:endParaRPr altLang="it-IT" sz="3600" b="1" dirty="0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Sottotitolo 2">
                <a:extLst>
                  <a:ext uri="{FF2B5EF4-FFF2-40B4-BE49-F238E27FC236}">
                    <a16:creationId xmlns:a16="http://schemas.microsoft.com/office/drawing/2014/main" id="{1AEC7B77-7D79-4345-9D44-446C40EFBE28}"/>
                  </a:ext>
                </a:extLst>
              </p:cNvPr>
              <p:cNvSpPr txBox="1">
                <a:spLocks noGrp="1"/>
              </p:cNvSpPr>
              <p:nvPr>
                <p:ph type="subTitle" idx="4294967295"/>
              </p:nvPr>
            </p:nvSpPr>
            <p:spPr>
              <a:xfrm>
                <a:off x="348524" y="1274908"/>
                <a:ext cx="9516324" cy="2253863"/>
              </a:xfrm>
            </p:spPr>
            <p:txBody>
              <a:bodyPr/>
              <a:lstStyle/>
              <a:p>
                <a:pPr marL="0" indent="0" eaLnBrk="1">
                  <a:spcAft>
                    <a:spcPts val="300"/>
                  </a:spcAft>
                  <a:buSzPct val="45000"/>
                  <a:buFont typeface="StarSymbol" charset="0"/>
                  <a:buNone/>
                </a:pPr>
                <a:r>
                  <a:rPr lang="it-IT" altLang="it-IT" sz="2600" b="1" dirty="0">
                    <a:solidFill>
                      <a:srgbClr val="000000"/>
                    </a:solidFill>
                    <a:latin typeface="Arial Narrow" panose="020B0604020202020204" pitchFamily="34" charset="0"/>
                    <a:ea typeface="Microsoft YaHei" panose="020B0503020204020204" pitchFamily="34" charset="-122"/>
                  </a:rPr>
                  <a:t>Nel piano cartesiano una circonferenza ha </a:t>
                </a:r>
                <a:r>
                  <a:rPr lang="it-IT" altLang="it-IT" sz="2600" b="1" dirty="0">
                    <a:solidFill>
                      <a:srgbClr val="089045"/>
                    </a:solidFill>
                    <a:latin typeface="Arial Narrow" panose="020B0604020202020204" pitchFamily="34" charset="0"/>
                    <a:ea typeface="Microsoft YaHei" panose="020B0503020204020204" pitchFamily="34" charset="-122"/>
                  </a:rPr>
                  <a:t>raggio 2</a:t>
                </a:r>
                <a:r>
                  <a:rPr lang="it-IT" altLang="it-IT" sz="2600" b="1" dirty="0">
                    <a:solidFill>
                      <a:srgbClr val="FF0000"/>
                    </a:solidFill>
                    <a:latin typeface="Arial Narrow" panose="020B0604020202020204" pitchFamily="34" charset="0"/>
                    <a:ea typeface="Microsoft YaHei" panose="020B0503020204020204" pitchFamily="34" charset="-122"/>
                  </a:rPr>
                  <a:t> </a:t>
                </a:r>
                <a:r>
                  <a:rPr lang="it-IT" altLang="it-IT" sz="2600" b="1" dirty="0">
                    <a:solidFill>
                      <a:srgbClr val="000000"/>
                    </a:solidFill>
                    <a:latin typeface="Arial Narrow" panose="020B0604020202020204" pitchFamily="34" charset="0"/>
                    <a:ea typeface="Microsoft YaHei" panose="020B0503020204020204" pitchFamily="34" charset="-122"/>
                  </a:rPr>
                  <a:t>e centro </a:t>
                </a:r>
                <a:r>
                  <a:rPr lang="it-IT" altLang="it-IT" sz="2600" b="1" dirty="0">
                    <a:solidFill>
                      <a:srgbClr val="FF0000"/>
                    </a:solidFill>
                    <a:latin typeface="Arial Narrow" panose="020B0604020202020204" pitchFamily="34" charset="0"/>
                    <a:ea typeface="Microsoft YaHei" panose="020B0503020204020204" pitchFamily="34" charset="-122"/>
                  </a:rPr>
                  <a:t>C (3,1).</a:t>
                </a:r>
              </a:p>
              <a:p>
                <a:pPr marL="0" indent="0" eaLnBrk="1">
                  <a:spcAft>
                    <a:spcPts val="600"/>
                  </a:spcAft>
                  <a:buSzPct val="45000"/>
                  <a:buFont typeface="StarSymbol" charset="0"/>
                  <a:buNone/>
                </a:pPr>
                <a:r>
                  <a:rPr lang="it-IT" altLang="it-IT" sz="2600" b="1" dirty="0" err="1">
                    <a:solidFill>
                      <a:srgbClr val="000000"/>
                    </a:solidFill>
                    <a:latin typeface="Arial Narrow" panose="020B0604020202020204" pitchFamily="34" charset="0"/>
                    <a:ea typeface="Microsoft YaHei" panose="020B0503020204020204" pitchFamily="34" charset="-122"/>
                  </a:rPr>
                  <a:t>P</a:t>
                </a:r>
                <a:r>
                  <a:rPr lang="it-IT" altLang="it-IT" sz="2600" b="1" dirty="0">
                    <a:solidFill>
                      <a:srgbClr val="000000"/>
                    </a:solidFill>
                    <a:latin typeface="Arial Narrow" panose="020B0604020202020204" pitchFamily="34" charset="0"/>
                    <a:ea typeface="Microsoft YaHei" panose="020B0503020204020204" pitchFamily="34" charset="-122"/>
                  </a:rPr>
                  <a:t>(x, y) percorre la circonferenza solo se </a:t>
                </a:r>
                <a:r>
                  <a:rPr lang="it-IT" altLang="it-IT" sz="2600" b="1" dirty="0" err="1">
                    <a:solidFill>
                      <a:srgbClr val="000000"/>
                    </a:solidFill>
                    <a:latin typeface="Arial Narrow" panose="020B0604020202020204" pitchFamily="34" charset="0"/>
                    <a:ea typeface="Microsoft YaHei" panose="020B0503020204020204" pitchFamily="34" charset="-122"/>
                  </a:rPr>
                  <a:t>P</a:t>
                </a:r>
                <a:r>
                  <a:rPr lang="it-IT" altLang="it-IT" sz="2600" b="1" dirty="0">
                    <a:solidFill>
                      <a:srgbClr val="000000"/>
                    </a:solidFill>
                    <a:latin typeface="Arial Narrow" panose="020B0604020202020204" pitchFamily="34" charset="0"/>
                    <a:ea typeface="Microsoft YaHei" panose="020B0503020204020204" pitchFamily="34" charset="-122"/>
                  </a:rPr>
                  <a:t> rimane a distanza 2 da C, cioè:</a:t>
                </a:r>
              </a:p>
              <a:p>
                <a:pPr marL="2185988" indent="0" algn="ctr" eaLnBrk="1">
                  <a:spcAft>
                    <a:spcPts val="0"/>
                  </a:spcAft>
                  <a:buSzPct val="45000"/>
                  <a:buFont typeface="StarSymbol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AE" altLang="it-IT" sz="26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</m:ctrlPr>
                        </m:accPr>
                        <m:e>
                          <m:r>
                            <a:rPr lang="it-IT" altLang="it-IT" sz="26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𝑪𝑷</m:t>
                          </m:r>
                        </m:e>
                      </m:acc>
                      <m:r>
                        <a:rPr lang="ar-AE" altLang="it-IT" sz="26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m:t> = </m:t>
                      </m:r>
                      <m:r>
                        <a:rPr lang="ar-AE" altLang="it-IT" sz="2600" b="1" i="1" dirty="0" smtClean="0">
                          <a:solidFill>
                            <a:srgbClr val="089045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m:t>𝟐</m:t>
                      </m:r>
                    </m:oMath>
                  </m:oMathPara>
                </a14:m>
                <a:endParaRPr lang="ar-AE" altLang="it-IT" sz="2600" b="1" dirty="0">
                  <a:solidFill>
                    <a:srgbClr val="000000"/>
                  </a:solidFill>
                  <a:latin typeface="Arial Narrow" panose="020B0604020202020204" pitchFamily="34" charset="0"/>
                  <a:ea typeface="Microsoft YaHei" panose="020B0503020204020204" pitchFamily="34" charset="-122"/>
                </a:endParaRPr>
              </a:p>
              <a:p>
                <a:pPr marL="0" indent="0" algn="ctr" eaLnBrk="1">
                  <a:spcAft>
                    <a:spcPts val="300"/>
                  </a:spcAft>
                  <a:buSzPct val="45000"/>
                  <a:buFont typeface="StarSymbol" charset="0"/>
                  <a:buNone/>
                </a:pPr>
                <a:r>
                  <a:rPr lang="it-IT" altLang="it-IT" sz="2600" b="1" dirty="0">
                    <a:solidFill>
                      <a:srgbClr val="000000"/>
                    </a:solidFill>
                    <a:latin typeface="Arial Narrow" panose="020B0604020202020204" pitchFamily="34" charset="0"/>
                    <a:ea typeface="Microsoft YaHei" panose="020B0503020204020204" pitchFamily="34" charset="-122"/>
                  </a:rPr>
                  <a:t>Nel piano cartesiano la distanza CP è legata alle coordinate di C e di </a:t>
                </a:r>
                <a:r>
                  <a:rPr lang="it-IT" altLang="it-IT" sz="2600" b="1" dirty="0" err="1">
                    <a:solidFill>
                      <a:srgbClr val="000000"/>
                    </a:solidFill>
                    <a:latin typeface="Arial Narrow" panose="020B0604020202020204" pitchFamily="34" charset="0"/>
                    <a:ea typeface="Microsoft YaHei" panose="020B0503020204020204" pitchFamily="34" charset="-122"/>
                  </a:rPr>
                  <a:t>P</a:t>
                </a:r>
                <a:r>
                  <a:rPr lang="it-IT" altLang="it-IT" sz="2600" b="1" dirty="0">
                    <a:solidFill>
                      <a:srgbClr val="000000"/>
                    </a:solidFill>
                    <a:latin typeface="Arial Narrow" panose="020B0604020202020204" pitchFamily="34" charset="0"/>
                    <a:ea typeface="Microsoft YaHei" panose="020B0503020204020204" pitchFamily="34" charset="-122"/>
                  </a:rPr>
                  <a:t>:</a:t>
                </a:r>
              </a:p>
              <a:p>
                <a:pPr marL="2185988" indent="0" eaLnBrk="1">
                  <a:spcAft>
                    <a:spcPts val="600"/>
                  </a:spcAft>
                  <a:buSzPct val="45000"/>
                  <a:buFont typeface="StarSymbol" charset="0"/>
                  <a:buNone/>
                </a:pPr>
                <a:r>
                  <a:rPr lang="it-IT" altLang="it-IT" sz="2600" b="1" dirty="0">
                    <a:solidFill>
                      <a:srgbClr val="000000"/>
                    </a:solidFill>
                    <a:latin typeface="Arial Narrow" panose="020B0604020202020204" pitchFamily="34" charset="0"/>
                    <a:ea typeface="Microsoft YaHei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altLang="it-IT" sz="28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accPr>
                      <m:e>
                        <m:r>
                          <a:rPr lang="it-IT" altLang="it-IT" sz="2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𝑪</m:t>
                        </m:r>
                        <m:r>
                          <a:rPr lang="it-IT" altLang="it-IT" sz="28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𝑷</m:t>
                        </m:r>
                      </m:e>
                    </m:acc>
                    <m:r>
                      <a:rPr lang="ar-AE" altLang="it-IT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 = </m:t>
                    </m:r>
                    <m:rad>
                      <m:radPr>
                        <m:degHide m:val="on"/>
                        <m:ctrlPr>
                          <a:rPr lang="ar-AE" altLang="it-IT" sz="2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ar-AE" altLang="it-IT" sz="28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ar-AE" altLang="it-IT" sz="2800" b="1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</a:rPr>
                                </m:ctrlPr>
                              </m:dPr>
                              <m:e>
                                <m:r>
                                  <a:rPr lang="it-IT" altLang="it-IT" sz="2800" b="1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</a:rPr>
                                  <m:t>𝒙</m:t>
                                </m:r>
                                <m:r>
                                  <a:rPr lang="it-IT" altLang="it-IT" sz="2800" b="1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</a:rPr>
                                  <m:t>−</m:t>
                                </m:r>
                                <m:r>
                                  <a:rPr lang="it-IT" altLang="it-IT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it-IT" altLang="it-IT" sz="28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  <m:t>𝟐</m:t>
                            </m:r>
                          </m:sup>
                        </m:sSup>
                        <m:r>
                          <a:rPr lang="it-IT" altLang="it-IT" sz="2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+</m:t>
                        </m:r>
                        <m:sSup>
                          <m:sSupPr>
                            <m:ctrlPr>
                              <a:rPr lang="ar-AE" altLang="it-IT" sz="28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ar-AE" altLang="it-IT" sz="2800" b="1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</a:rPr>
                                </m:ctrlPr>
                              </m:dPr>
                              <m:e>
                                <m:r>
                                  <a:rPr lang="it-IT" altLang="it-IT" sz="2800" b="1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</a:rPr>
                                  <m:t>𝒚</m:t>
                                </m:r>
                                <m:r>
                                  <a:rPr lang="it-IT" altLang="it-IT" sz="2800" b="1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</a:rPr>
                                  <m:t>−</m:t>
                                </m:r>
                                <m:r>
                                  <a:rPr lang="it-IT" altLang="it-IT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it-IT" altLang="it-IT" sz="28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it-IT" altLang="it-IT" sz="2800" b="1" dirty="0">
                    <a:solidFill>
                      <a:srgbClr val="000000"/>
                    </a:solidFill>
                    <a:latin typeface="Arial Narrow" panose="020B0604020202020204" pitchFamily="34" charset="0"/>
                    <a:ea typeface="Microsoft YaHei" panose="020B0503020204020204" pitchFamily="34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23555" name="Sottotitolo 2">
                <a:extLst>
                  <a:ext uri="{FF2B5EF4-FFF2-40B4-BE49-F238E27FC236}">
                    <a16:creationId xmlns:a16="http://schemas.microsoft.com/office/drawing/2014/main" id="{1AEC7B77-7D79-4345-9D44-446C40EFBE28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348524" y="1274908"/>
                <a:ext cx="9516324" cy="2253863"/>
              </a:xfrm>
              <a:blipFill>
                <a:blip r:embed="rId3"/>
                <a:stretch>
                  <a:fillRect l="-1997" t="-3911" r="-666" b="-67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6" name="Slide Number Placeholder 4">
            <a:extLst>
              <a:ext uri="{FF2B5EF4-FFF2-40B4-BE49-F238E27FC236}">
                <a16:creationId xmlns:a16="http://schemas.microsoft.com/office/drawing/2014/main" id="{A97F5BD0-0522-EB40-99F2-9A356D50F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492440" y="7070426"/>
            <a:ext cx="2347912" cy="522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fld id="{6F8BFA9E-8AEF-144D-9D11-B2E01D3BE674}" type="slidenum">
              <a:rPr lang="it-IT" altLang="it-IT" sz="1400">
                <a:latin typeface="Times New Roman" panose="02020603050405020304" pitchFamily="18" charset="0"/>
                <a:ea typeface="Segoe UI" charset="0"/>
              </a:rPr>
              <a:pPr eaLnBrk="1"/>
              <a:t>12</a:t>
            </a:fld>
            <a:endParaRPr lang="it-IT" altLang="it-IT" sz="1400" dirty="0">
              <a:latin typeface="Times New Roman" panose="02020603050405020304" pitchFamily="18" charset="0"/>
              <a:ea typeface="Segoe UI" charset="0"/>
            </a:endParaRPr>
          </a:p>
        </p:txBody>
      </p:sp>
      <p:sp>
        <p:nvSpPr>
          <p:cNvPr id="23557" name="Footer Placeholder 5">
            <a:extLst>
              <a:ext uri="{FF2B5EF4-FFF2-40B4-BE49-F238E27FC236}">
                <a16:creationId xmlns:a16="http://schemas.microsoft.com/office/drawing/2014/main" id="{543DB74E-C6BD-C54E-8261-D0E999EC5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7037388"/>
            <a:ext cx="3194050" cy="522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it-IT" altLang="it-IT" sz="1400" i="1">
                <a:latin typeface="Times New Roman" panose="02020603050405020304" pitchFamily="18" charset="0"/>
              </a:rPr>
              <a:t>Bruna Cavallaro,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9" name="Rectangle 6">
                <a:extLst>
                  <a:ext uri="{FF2B5EF4-FFF2-40B4-BE49-F238E27FC236}">
                    <a16:creationId xmlns:a16="http://schemas.microsoft.com/office/drawing/2014/main" id="{560BF7F1-FEB6-1341-9FAC-DDF0BDF8C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593" y="5991889"/>
                <a:ext cx="4770088" cy="595932"/>
              </a:xfrm>
              <a:prstGeom prst="rect">
                <a:avLst/>
              </a:prstGeom>
              <a:solidFill>
                <a:srgbClr val="FFFEE8"/>
              </a:solidFill>
              <a:ln>
                <a:noFill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buSzPct val="45000"/>
                  <a:buFont typeface="StarSymbol" charset="0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ar-AE" altLang="it-IT" sz="32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altLang="it-IT" sz="32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</m:ctrlPr>
                          </m:dPr>
                          <m:e>
                            <m:r>
                              <a:rPr lang="it-IT" altLang="it-IT" sz="32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  <m:t>𝒙</m:t>
                            </m:r>
                            <m:r>
                              <a:rPr lang="it-IT" altLang="it-IT" sz="32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  <m:t>−</m:t>
                            </m:r>
                            <m:r>
                              <a:rPr lang="it-IT" altLang="it-IT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it-IT" altLang="it-IT" sz="32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𝟐</m:t>
                        </m:r>
                      </m:sup>
                    </m:sSup>
                    <m:r>
                      <a:rPr lang="it-IT" altLang="it-IT" sz="32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+</m:t>
                    </m:r>
                    <m:sSup>
                      <m:sSupPr>
                        <m:ctrlPr>
                          <a:rPr lang="ar-AE" altLang="it-IT" sz="32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altLang="it-IT" sz="32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</m:ctrlPr>
                          </m:dPr>
                          <m:e>
                            <m:r>
                              <a:rPr lang="it-IT" altLang="it-IT" sz="32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  <m:t>𝒚</m:t>
                            </m:r>
                            <m:r>
                              <a:rPr lang="it-IT" altLang="it-IT" sz="32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  <m:t>−</m:t>
                            </m:r>
                            <m:r>
                              <a:rPr lang="it-IT" altLang="it-IT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it-IT" altLang="it-IT" sz="32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𝟐</m:t>
                        </m:r>
                      </m:sup>
                    </m:sSup>
                    <m:r>
                      <a:rPr lang="it-IT" altLang="it-IT" sz="32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 </m:t>
                    </m:r>
                  </m:oMath>
                </a14:m>
                <a:r>
                  <a:rPr lang="it-IT" altLang="it-IT" sz="32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= </a:t>
                </a:r>
                <a:r>
                  <a:rPr lang="it-IT" altLang="it-IT" sz="3200" b="1" dirty="0">
                    <a:solidFill>
                      <a:srgbClr val="089045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it-IT" altLang="it-IT" sz="3200" b="1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it-IT" altLang="it-IT" sz="32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23559" name="Rectangle 6">
                <a:extLst>
                  <a:ext uri="{FF2B5EF4-FFF2-40B4-BE49-F238E27FC236}">
                    <a16:creationId xmlns:a16="http://schemas.microsoft.com/office/drawing/2014/main" id="{560BF7F1-FEB6-1341-9FAC-DDF0BDF8C7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8593" y="5991889"/>
                <a:ext cx="4770088" cy="595932"/>
              </a:xfrm>
              <a:prstGeom prst="rect">
                <a:avLst/>
              </a:prstGeom>
              <a:blipFill>
                <a:blip r:embed="rId4"/>
                <a:stretch>
                  <a:fillRect t="-10417" b="-312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>
            <a:extLst>
              <a:ext uri="{FF2B5EF4-FFF2-40B4-BE49-F238E27FC236}">
                <a16:creationId xmlns:a16="http://schemas.microsoft.com/office/drawing/2014/main" id="{FAD92698-F4B4-B841-884D-66C66490AC18}"/>
              </a:ext>
            </a:extLst>
          </p:cNvPr>
          <p:cNvSpPr txBox="1"/>
          <p:nvPr/>
        </p:nvSpPr>
        <p:spPr>
          <a:xfrm>
            <a:off x="3627264" y="85983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55EF0"/>
                </a:solidFill>
              </a:rPr>
              <a:t>UN ESEMPIO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4398AB3-5E14-8A46-992A-A3B81953C57B}"/>
              </a:ext>
            </a:extLst>
          </p:cNvPr>
          <p:cNvSpPr txBox="1"/>
          <p:nvPr/>
        </p:nvSpPr>
        <p:spPr>
          <a:xfrm>
            <a:off x="127000" y="3573988"/>
            <a:ext cx="87621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>
              <a:buSzPct val="45000"/>
              <a:buNone/>
            </a:pPr>
            <a:r>
              <a:rPr lang="it-IT" altLang="it-IT" sz="2600" b="1" dirty="0">
                <a:solidFill>
                  <a:srgbClr val="000000"/>
                </a:solidFill>
                <a:latin typeface="Arial Narrow" panose="020B0604020202020204" pitchFamily="34" charset="0"/>
                <a:ea typeface="Microsoft YaHei" panose="020B0503020204020204" pitchFamily="34" charset="-122"/>
              </a:rPr>
              <a:t>Le coordinate del punto </a:t>
            </a:r>
            <a:r>
              <a:rPr lang="it-IT" altLang="it-IT" sz="2600" b="1" dirty="0" err="1">
                <a:solidFill>
                  <a:srgbClr val="000000"/>
                </a:solidFill>
                <a:latin typeface="Arial Narrow" panose="020B0604020202020204" pitchFamily="34" charset="0"/>
                <a:ea typeface="Microsoft YaHei" panose="020B0503020204020204" pitchFamily="34" charset="-122"/>
              </a:rPr>
              <a:t>P</a:t>
            </a:r>
            <a:r>
              <a:rPr lang="it-IT" altLang="it-IT" sz="2600" b="1" dirty="0">
                <a:solidFill>
                  <a:srgbClr val="000000"/>
                </a:solidFill>
                <a:latin typeface="Arial Narrow" panose="020B0604020202020204" pitchFamily="34" charset="0"/>
                <a:ea typeface="Microsoft YaHei" panose="020B0503020204020204" pitchFamily="34" charset="-122"/>
              </a:rPr>
              <a:t>(x, y) debbono rispettare la condizione: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B4446A0A-A9D1-9B4A-9CA0-A22593879D50}"/>
                  </a:ext>
                </a:extLst>
              </p:cNvPr>
              <p:cNvSpPr/>
              <p:nvPr/>
            </p:nvSpPr>
            <p:spPr>
              <a:xfrm>
                <a:off x="1041217" y="4134799"/>
                <a:ext cx="4305666" cy="616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ar-AE" altLang="it-IT" sz="2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ar-AE" altLang="it-IT" sz="28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altLang="it-IT" sz="2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</a:rPr>
                                  </m:ctrlPr>
                                </m:dPr>
                                <m:e>
                                  <m:r>
                                    <a:rPr lang="it-IT" altLang="it-IT" sz="2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</a:rPr>
                                    <m:t>𝒙</m:t>
                                  </m:r>
                                  <m:r>
                                    <a:rPr lang="it-IT" altLang="it-IT" sz="2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</a:rPr>
                                    <m:t>−</m:t>
                                  </m:r>
                                  <m:r>
                                    <a:rPr lang="it-IT" altLang="it-IT" sz="28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</a:rPr>
                                    <m:t>𝟑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altLang="it-IT" sz="28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altLang="it-IT" sz="2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+</m:t>
                          </m:r>
                          <m:sSup>
                            <m:sSupPr>
                              <m:ctrlPr>
                                <a:rPr lang="ar-AE" altLang="it-IT" sz="28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altLang="it-IT" sz="2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</a:rPr>
                                  </m:ctrlPr>
                                </m:dPr>
                                <m:e>
                                  <m:r>
                                    <a:rPr lang="it-IT" altLang="it-IT" sz="2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</a:rPr>
                                    <m:t>𝒚</m:t>
                                  </m:r>
                                  <m:r>
                                    <a:rPr lang="it-IT" altLang="it-IT" sz="2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</a:rPr>
                                    <m:t>−</m:t>
                                  </m:r>
                                  <m:r>
                                    <a:rPr lang="it-IT" altLang="it-IT" sz="28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altLang="it-IT" sz="28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it-IT" altLang="it-IT" sz="2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m:t>=</m:t>
                      </m:r>
                      <m:r>
                        <a:rPr lang="it-IT" altLang="it-IT" sz="2800" b="1" i="1" dirty="0" smtClean="0">
                          <a:solidFill>
                            <a:srgbClr val="089045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m:t>𝟐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B4446A0A-A9D1-9B4A-9CA0-A22593879D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217" y="4134799"/>
                <a:ext cx="4305666" cy="616451"/>
              </a:xfrm>
              <a:prstGeom prst="rect">
                <a:avLst/>
              </a:prstGeom>
              <a:blipFill>
                <a:blip r:embed="rId5"/>
                <a:stretch>
                  <a:fillRect b="-1224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>
            <a:extLst>
              <a:ext uri="{FF2B5EF4-FFF2-40B4-BE49-F238E27FC236}">
                <a16:creationId xmlns:a16="http://schemas.microsoft.com/office/drawing/2014/main" id="{A53CDAF8-971F-4945-9EDB-9DF2D31DE355}"/>
              </a:ext>
            </a:extLst>
          </p:cNvPr>
          <p:cNvSpPr txBox="1"/>
          <p:nvPr/>
        </p:nvSpPr>
        <p:spPr>
          <a:xfrm>
            <a:off x="351644" y="5368138"/>
            <a:ext cx="5298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55EF0"/>
                </a:solidFill>
              </a:rPr>
              <a:t>Equazione della circonferenza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5D862E4-6023-E146-ADFB-A307E1CA07A9}"/>
              </a:ext>
            </a:extLst>
          </p:cNvPr>
          <p:cNvSpPr/>
          <p:nvPr/>
        </p:nvSpPr>
        <p:spPr>
          <a:xfrm>
            <a:off x="318520" y="4917681"/>
            <a:ext cx="338632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600" b="1" dirty="0">
                <a:solidFill>
                  <a:srgbClr val="000000"/>
                </a:solidFill>
                <a:latin typeface="Arial Narrow" panose="020B0604020202020204" pitchFamily="34" charset="0"/>
                <a:ea typeface="Microsoft YaHei" panose="020B0503020204020204" pitchFamily="34" charset="-122"/>
              </a:rPr>
              <a:t>Formula più agevole</a:t>
            </a:r>
            <a:r>
              <a:rPr lang="it-IT" b="1" dirty="0">
                <a:solidFill>
                  <a:srgbClr val="000000"/>
                </a:solidFill>
                <a:latin typeface="Arial Narrow" panose="020B0604020202020204" pitchFamily="34" charset="0"/>
                <a:ea typeface="Microsoft YaHei" panose="020B0503020204020204" pitchFamily="34" charset="-122"/>
              </a:rPr>
              <a:t>.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B9D44F64-E60A-00C4-C727-DF7D0CEAB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"/>
          <a:stretch/>
        </p:blipFill>
        <p:spPr>
          <a:xfrm>
            <a:off x="6153641" y="4147152"/>
            <a:ext cx="3386321" cy="288442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62640921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32">
            <a:extLst>
              <a:ext uri="{FF2B5EF4-FFF2-40B4-BE49-F238E27FC236}">
                <a16:creationId xmlns:a16="http://schemas.microsoft.com/office/drawing/2014/main" id="{FAFBA390-9F2C-D84A-8DDF-C6897D1DF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" y="2835534"/>
            <a:ext cx="184731" cy="39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984"/>
          </a:p>
        </p:txBody>
      </p:sp>
      <p:sp>
        <p:nvSpPr>
          <p:cNvPr id="22532" name="Rectangle 1034">
            <a:extLst>
              <a:ext uri="{FF2B5EF4-FFF2-40B4-BE49-F238E27FC236}">
                <a16:creationId xmlns:a16="http://schemas.microsoft.com/office/drawing/2014/main" id="{ADD82F9B-0E42-8A47-8706-42DF041EF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" y="2835534"/>
            <a:ext cx="184731" cy="39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984"/>
          </a:p>
        </p:txBody>
      </p:sp>
      <p:sp>
        <p:nvSpPr>
          <p:cNvPr id="22533" name="Footer Placeholder 6">
            <a:extLst>
              <a:ext uri="{FF2B5EF4-FFF2-40B4-BE49-F238E27FC236}">
                <a16:creationId xmlns:a16="http://schemas.microsoft.com/office/drawing/2014/main" id="{778463A7-E826-6E4E-91DF-5158D1DE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507" y="7055696"/>
            <a:ext cx="3233861" cy="50397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1812140" indent="-41308169"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503972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007943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511915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015886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543" i="1"/>
              <a:t>Bruna Cavallaro, 2023</a:t>
            </a:r>
          </a:p>
        </p:txBody>
      </p:sp>
      <p:sp>
        <p:nvSpPr>
          <p:cNvPr id="22534" name="Slide Number Placeholder 9">
            <a:extLst>
              <a:ext uri="{FF2B5EF4-FFF2-40B4-BE49-F238E27FC236}">
                <a16:creationId xmlns:a16="http://schemas.microsoft.com/office/drawing/2014/main" id="{D52DC82C-07E8-2945-916B-886E92DA0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4218" y="7034697"/>
            <a:ext cx="2351899" cy="5249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1812140" indent="-41308169"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503972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007943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511915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015886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A07726C-822D-EE4E-BDB0-FD203D1074C0}" type="slidenum">
              <a:rPr lang="it-IT" altLang="it-IT" sz="1543"/>
              <a:pPr eaLnBrk="1" hangingPunct="1"/>
              <a:t>13</a:t>
            </a:fld>
            <a:endParaRPr lang="it-IT" altLang="it-IT" sz="1543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3DD7B88-F209-7A40-AE54-51FC15B04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32" y="168211"/>
            <a:ext cx="9072562" cy="1262063"/>
          </a:xfrm>
        </p:spPr>
        <p:txBody>
          <a:bodyPr/>
          <a:lstStyle/>
          <a:p>
            <a:r>
              <a:rPr lang="it-IT" sz="4000" b="1" dirty="0">
                <a:solidFill>
                  <a:srgbClr val="FF0000"/>
                </a:solidFill>
              </a:rPr>
              <a:t>Scrivere l’equazione di una circonferenza di centro C e raggio </a:t>
            </a:r>
            <a:r>
              <a:rPr lang="it-IT" sz="4000" b="1" dirty="0" err="1">
                <a:solidFill>
                  <a:srgbClr val="FF0000"/>
                </a:solidFill>
              </a:rPr>
              <a:t>r</a:t>
            </a:r>
            <a:endParaRPr lang="it-IT" sz="4000" b="1" dirty="0">
              <a:solidFill>
                <a:srgbClr val="FF000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2DFAA94-FFBB-4044-BCB1-20EE2E48B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10" y="1503141"/>
            <a:ext cx="8456005" cy="545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0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1032">
            <a:extLst>
              <a:ext uri="{FF2B5EF4-FFF2-40B4-BE49-F238E27FC236}">
                <a16:creationId xmlns:a16="http://schemas.microsoft.com/office/drawing/2014/main" id="{FCB24C70-A7C9-6E4D-BC83-9E456BAB2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" y="2835534"/>
            <a:ext cx="184731" cy="39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984"/>
          </a:p>
        </p:txBody>
      </p:sp>
      <p:sp>
        <p:nvSpPr>
          <p:cNvPr id="25604" name="Rectangle 1034">
            <a:extLst>
              <a:ext uri="{FF2B5EF4-FFF2-40B4-BE49-F238E27FC236}">
                <a16:creationId xmlns:a16="http://schemas.microsoft.com/office/drawing/2014/main" id="{A8666A82-B236-944A-9DAA-44C8B90E9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" y="2835534"/>
            <a:ext cx="184731" cy="39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984"/>
          </a:p>
        </p:txBody>
      </p:sp>
      <p:sp>
        <p:nvSpPr>
          <p:cNvPr id="25605" name="Footer Placeholder 6">
            <a:extLst>
              <a:ext uri="{FF2B5EF4-FFF2-40B4-BE49-F238E27FC236}">
                <a16:creationId xmlns:a16="http://schemas.microsoft.com/office/drawing/2014/main" id="{DA107B11-775E-BA4E-94BF-D040F80F7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507" y="7055696"/>
            <a:ext cx="3233861" cy="50397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1812140" indent="-41308169"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503972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007943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511915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015886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543" i="1"/>
              <a:t>Bruna Cavallaro, 2023</a:t>
            </a:r>
          </a:p>
        </p:txBody>
      </p:sp>
      <p:sp>
        <p:nvSpPr>
          <p:cNvPr id="25606" name="Slide Number Placeholder 9">
            <a:extLst>
              <a:ext uri="{FF2B5EF4-FFF2-40B4-BE49-F238E27FC236}">
                <a16:creationId xmlns:a16="http://schemas.microsoft.com/office/drawing/2014/main" id="{CE24471E-671F-FF4B-870B-287891CA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4218" y="7236221"/>
            <a:ext cx="2351899" cy="3234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1812140" indent="-41308169"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503972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007943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511915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015886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32FACA0-8B82-F441-B5AB-E8BC08E9E1F9}" type="slidenum">
              <a:rPr lang="it-IT" altLang="it-IT" sz="1543"/>
              <a:pPr eaLnBrk="1" hangingPunct="1"/>
              <a:t>14</a:t>
            </a:fld>
            <a:endParaRPr lang="it-IT" altLang="it-IT" sz="1543" dirty="0"/>
          </a:p>
        </p:txBody>
      </p:sp>
      <p:sp>
        <p:nvSpPr>
          <p:cNvPr id="25607" name="Title 10">
            <a:extLst>
              <a:ext uri="{FF2B5EF4-FFF2-40B4-BE49-F238E27FC236}">
                <a16:creationId xmlns:a16="http://schemas.microsoft.com/office/drawing/2014/main" id="{A63FC551-B459-4D41-AE6B-0500E1AED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18" y="335985"/>
            <a:ext cx="9491592" cy="923960"/>
          </a:xfrm>
        </p:spPr>
        <p:txBody>
          <a:bodyPr/>
          <a:lstStyle/>
          <a:p>
            <a:pPr marL="797955" indent="-797955"/>
            <a:r>
              <a:rPr lang="it-IT" altLang="it-IT" sz="3968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Riconoscere l’equazione di una circonferenza</a:t>
            </a:r>
            <a:endParaRPr lang="it-IT" altLang="it-IT" sz="3968">
              <a:solidFill>
                <a:srgbClr val="FF0000"/>
              </a:solidFill>
              <a:latin typeface="Arial Narrow" panose="020B0604020202020204" pitchFamily="34" charset="0"/>
              <a:ea typeface="Arial Black" panose="020B0604020202020204" pitchFamily="34" charset="0"/>
              <a:cs typeface="Arial Narrow" panose="020B0604020202020204" pitchFamily="34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3009DB60-7501-0043-8432-B0D033554939}"/>
              </a:ext>
            </a:extLst>
          </p:cNvPr>
          <p:cNvGrpSpPr/>
          <p:nvPr/>
        </p:nvGrpSpPr>
        <p:grpSpPr>
          <a:xfrm>
            <a:off x="431800" y="1290283"/>
            <a:ext cx="9491592" cy="5420045"/>
            <a:chOff x="431800" y="1290283"/>
            <a:chExt cx="9491592" cy="5420045"/>
          </a:xfrm>
        </p:grpSpPr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88DFD2D3-445B-4A46-97DC-779CFC40F65A}"/>
                </a:ext>
              </a:extLst>
            </p:cNvPr>
            <p:cNvGrpSpPr/>
            <p:nvPr/>
          </p:nvGrpSpPr>
          <p:grpSpPr>
            <a:xfrm>
              <a:off x="431800" y="1290283"/>
              <a:ext cx="9491592" cy="5374659"/>
              <a:chOff x="336514" y="1259946"/>
              <a:chExt cx="9491592" cy="5374659"/>
            </a:xfrm>
          </p:grpSpPr>
          <p:sp>
            <p:nvSpPr>
              <p:cNvPr id="25608" name="TextBox 7">
                <a:extLst>
                  <a:ext uri="{FF2B5EF4-FFF2-40B4-BE49-F238E27FC236}">
                    <a16:creationId xmlns:a16="http://schemas.microsoft.com/office/drawing/2014/main" id="{1E05E8B1-276F-8F4B-8255-1AEF57F5B8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514" y="1259946"/>
                <a:ext cx="9491592" cy="2750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it-IT" altLang="it-IT" sz="3200" b="1" dirty="0">
                    <a:latin typeface="Arial Narrow" panose="020B0604020202020204" pitchFamily="34" charset="0"/>
                  </a:rPr>
                  <a:t>Una circonferenza con centro C(</a:t>
                </a:r>
                <a:r>
                  <a:rPr lang="it-IT" altLang="it-IT" sz="3200" b="1" dirty="0" err="1">
                    <a:solidFill>
                      <a:srgbClr val="055EF0"/>
                    </a:solidFill>
                    <a:latin typeface="Arial Narrow" panose="020B0604020202020204" pitchFamily="34" charset="0"/>
                  </a:rPr>
                  <a:t>p</a:t>
                </a:r>
                <a:r>
                  <a:rPr lang="it-IT" altLang="it-IT" sz="3200" b="1" dirty="0">
                    <a:latin typeface="Arial Narrow" panose="020B0604020202020204" pitchFamily="34" charset="0"/>
                  </a:rPr>
                  <a:t>, </a:t>
                </a:r>
                <a:r>
                  <a:rPr lang="it-IT" altLang="it-IT" sz="3200" b="1" dirty="0" err="1">
                    <a:solidFill>
                      <a:srgbClr val="055EF0"/>
                    </a:solidFill>
                    <a:latin typeface="Arial Narrow" panose="020B0604020202020204" pitchFamily="34" charset="0"/>
                  </a:rPr>
                  <a:t>q</a:t>
                </a:r>
                <a:r>
                  <a:rPr lang="it-IT" altLang="it-IT" sz="3200" b="1" dirty="0">
                    <a:latin typeface="Arial Narrow" panose="020B0604020202020204" pitchFamily="34" charset="0"/>
                  </a:rPr>
                  <a:t>) e raggio </a:t>
                </a:r>
                <a:r>
                  <a:rPr lang="it-IT" altLang="it-IT" sz="3200" b="1" dirty="0" err="1">
                    <a:solidFill>
                      <a:srgbClr val="089045"/>
                    </a:solidFill>
                    <a:latin typeface="Arial Narrow" panose="020B0604020202020204" pitchFamily="34" charset="0"/>
                  </a:rPr>
                  <a:t>r</a:t>
                </a:r>
                <a:r>
                  <a:rPr lang="it-IT" altLang="it-IT" sz="3200" b="1" dirty="0">
                    <a:latin typeface="Arial Narrow" panose="020B0604020202020204" pitchFamily="34" charset="0"/>
                  </a:rPr>
                  <a:t> è descritta da una delle seguenti equazioni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it-IT" altLang="it-IT" sz="3086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(x – </a:t>
                </a:r>
                <a:r>
                  <a:rPr lang="it-IT" altLang="it-IT" sz="3086" b="1" i="1" dirty="0" err="1">
                    <a:solidFill>
                      <a:srgbClr val="055E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it-IT" altLang="it-IT" sz="3086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it-IT" altLang="it-IT" sz="3086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it-IT" altLang="it-IT" sz="3086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(y – </a:t>
                </a:r>
                <a:r>
                  <a:rPr lang="it-IT" altLang="it-IT" sz="3086" b="1" i="1" dirty="0" err="1">
                    <a:solidFill>
                      <a:srgbClr val="055E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it-IT" altLang="it-IT" sz="3086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it-IT" altLang="it-IT" sz="3086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it-IT" altLang="it-IT" sz="3086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it-IT" altLang="it-IT" sz="3086" b="1" i="1" dirty="0">
                    <a:solidFill>
                      <a:srgbClr val="08904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it-IT" altLang="it-IT" sz="3086" b="1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it-IT" altLang="it-IT" sz="3086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eaLnBrk="1" hangingPunct="1"/>
                <a:r>
                  <a:rPr lang="it-IT" altLang="it-IT" sz="3086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it-IT" altLang="it-IT" sz="3086" b="1" dirty="0">
                    <a:latin typeface="Arial Narrow" panose="020B0604020202020204" pitchFamily="34" charset="0"/>
                  </a:rPr>
                  <a:t>oppure</a:t>
                </a:r>
                <a:r>
                  <a:rPr lang="it-IT" altLang="it-IT" sz="3086" b="1" dirty="0"/>
                  <a:t>    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it-IT" altLang="it-IT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x</a:t>
                </a:r>
                <a:r>
                  <a:rPr lang="it-IT" altLang="it-IT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it-IT" altLang="it-IT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y</a:t>
                </a:r>
                <a:r>
                  <a:rPr lang="it-IT" altLang="it-IT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it-IT" altLang="it-IT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it-IT" altLang="it-IT" sz="32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it-IT" altLang="it-IT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by + c = </a:t>
                </a:r>
                <a:r>
                  <a:rPr lang="it-IT" altLang="it-IT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it-IT" altLang="it-IT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it-IT" altLang="it-IT" sz="3200" b="1" dirty="0">
                    <a:latin typeface="Arial Narrow" panose="020B0604020202020204" pitchFamily="34" charset="0"/>
                    <a:ea typeface="Times New Roman" panose="02020603050405020304" pitchFamily="18" charset="0"/>
                    <a:cs typeface="Arial Narrow" panose="020B0604020202020204" pitchFamily="34" charset="0"/>
                  </a:rPr>
                  <a:t>con   </a:t>
                </a:r>
                <a:r>
                  <a:rPr lang="it-IT" altLang="it-IT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altLang="it-IT" sz="3200" b="1" dirty="0">
                    <a:cs typeface="Times New Roman" panose="02020603050405020304" pitchFamily="18" charset="0"/>
                  </a:rPr>
                  <a:t>  </a:t>
                </a:r>
                <a:r>
                  <a:rPr lang="it-IT" altLang="it-IT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pic>
            <p:nvPicPr>
              <p:cNvPr id="25609" name="Picture 9" descr="Immagine 5.png">
                <a:extLst>
                  <a:ext uri="{FF2B5EF4-FFF2-40B4-BE49-F238E27FC236}">
                    <a16:creationId xmlns:a16="http://schemas.microsoft.com/office/drawing/2014/main" id="{00E35321-75F5-A14E-9DA0-686D180651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1187" y="4305455"/>
                <a:ext cx="3046620" cy="232915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" name="Immagine 2">
                <a:extLst>
                  <a:ext uri="{FF2B5EF4-FFF2-40B4-BE49-F238E27FC236}">
                    <a16:creationId xmlns:a16="http://schemas.microsoft.com/office/drawing/2014/main" id="{7B48BA51-7D7D-424E-B409-419469AE50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4368" y="3034370"/>
                <a:ext cx="2936178" cy="1501709"/>
              </a:xfrm>
              <a:prstGeom prst="rect">
                <a:avLst/>
              </a:prstGeom>
            </p:spPr>
          </p:pic>
        </p:grp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8D3A2956-F304-034D-B7B6-C88EEB73A4AD}"/>
                </a:ext>
              </a:extLst>
            </p:cNvPr>
            <p:cNvSpPr txBox="1"/>
            <p:nvPr/>
          </p:nvSpPr>
          <p:spPr>
            <a:xfrm>
              <a:off x="4439065" y="4586670"/>
              <a:ext cx="5146783" cy="2123658"/>
            </a:xfrm>
            <a:prstGeom prst="rect">
              <a:avLst/>
            </a:prstGeom>
            <a:solidFill>
              <a:srgbClr val="FFFEE8"/>
            </a:solidFill>
            <a:ln>
              <a:solidFill>
                <a:srgbClr val="055E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200" b="1" dirty="0">
                  <a:latin typeface="Chalkboard" panose="03050602040202020205" pitchFamily="66" charset="77"/>
                </a:rPr>
                <a:t>In geometria analitica, specialmente per calcolare le equazioni di curve, trovi le prime lettere minuscole dell’alfabeto inglese (da </a:t>
              </a:r>
              <a:r>
                <a:rPr lang="it-IT" sz="2200" b="1" dirty="0">
                  <a:latin typeface="Chalkboard" panose="03050602040202020205" pitchFamily="66" charset="77"/>
                  <a:cs typeface="Times New Roman" panose="02020603050405020304" pitchFamily="18" charset="0"/>
                </a:rPr>
                <a:t>a</a:t>
              </a:r>
              <a:r>
                <a:rPr lang="it-IT" sz="2200" b="1" dirty="0">
                  <a:latin typeface="Chalkboard" panose="03050602040202020205" pitchFamily="66" charset="77"/>
                </a:rPr>
                <a:t> fino ad </a:t>
              </a:r>
              <a:r>
                <a:rPr lang="it-IT" sz="2200" b="1" dirty="0" err="1">
                  <a:latin typeface="Chalkboard" panose="03050602040202020205" pitchFamily="66" charset="77"/>
                  <a:cs typeface="Times New Roman" panose="02020603050405020304" pitchFamily="18" charset="0"/>
                </a:rPr>
                <a:t>r</a:t>
              </a:r>
              <a:r>
                <a:rPr lang="it-IT" sz="2200" b="1" dirty="0">
                  <a:latin typeface="Chalkboard" panose="03050602040202020205" pitchFamily="66" charset="77"/>
                </a:rPr>
                <a:t>) per indicare coordinate e distanze che rimangono costanti.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0769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32">
            <a:extLst>
              <a:ext uri="{FF2B5EF4-FFF2-40B4-BE49-F238E27FC236}">
                <a16:creationId xmlns:a16="http://schemas.microsoft.com/office/drawing/2014/main" id="{3752B154-D6AB-2F49-93BC-BE86E44E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" y="2835534"/>
            <a:ext cx="184731" cy="39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984"/>
          </a:p>
        </p:txBody>
      </p:sp>
      <p:sp>
        <p:nvSpPr>
          <p:cNvPr id="26627" name="Rectangle 1034">
            <a:extLst>
              <a:ext uri="{FF2B5EF4-FFF2-40B4-BE49-F238E27FC236}">
                <a16:creationId xmlns:a16="http://schemas.microsoft.com/office/drawing/2014/main" id="{DFD249C6-4AC3-0442-9E13-D0C073306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" y="2835534"/>
            <a:ext cx="184731" cy="39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984"/>
          </a:p>
        </p:txBody>
      </p:sp>
      <p:sp>
        <p:nvSpPr>
          <p:cNvPr id="26628" name="Footer Placeholder 6">
            <a:extLst>
              <a:ext uri="{FF2B5EF4-FFF2-40B4-BE49-F238E27FC236}">
                <a16:creationId xmlns:a16="http://schemas.microsoft.com/office/drawing/2014/main" id="{6FF2E36F-6B56-314C-9D68-F52ADBD0D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507" y="7055696"/>
            <a:ext cx="3233861" cy="50397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1812140" indent="-41308169"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503972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007943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511915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015886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543" i="1"/>
              <a:t>Bruna Cavallaro, 2023</a:t>
            </a:r>
          </a:p>
        </p:txBody>
      </p:sp>
      <p:sp>
        <p:nvSpPr>
          <p:cNvPr id="26629" name="Slide Number Placeholder 9">
            <a:extLst>
              <a:ext uri="{FF2B5EF4-FFF2-40B4-BE49-F238E27FC236}">
                <a16:creationId xmlns:a16="http://schemas.microsoft.com/office/drawing/2014/main" id="{0BC3FE60-EA9D-6146-B4AA-E22F8A0B0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4218" y="7034697"/>
            <a:ext cx="2351899" cy="5249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1812140" indent="-41308169"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503972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007943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511915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015886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402FB4C-8CBC-764A-95D0-499BD12F1862}" type="slidenum">
              <a:rPr lang="it-IT" altLang="it-IT" sz="1543"/>
              <a:pPr eaLnBrk="1" hangingPunct="1"/>
              <a:t>15</a:t>
            </a:fld>
            <a:endParaRPr lang="it-IT" altLang="it-IT" sz="1543"/>
          </a:p>
        </p:txBody>
      </p:sp>
      <p:sp>
        <p:nvSpPr>
          <p:cNvPr id="26630" name="Title 10">
            <a:extLst>
              <a:ext uri="{FF2B5EF4-FFF2-40B4-BE49-F238E27FC236}">
                <a16:creationId xmlns:a16="http://schemas.microsoft.com/office/drawing/2014/main" id="{85DAD733-309F-3343-B8A0-7EC015F7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14" y="1331565"/>
            <a:ext cx="9575588" cy="419982"/>
          </a:xfrm>
        </p:spPr>
        <p:txBody>
          <a:bodyPr/>
          <a:lstStyle/>
          <a:p>
            <a:pPr marL="797955" indent="-797955"/>
            <a:r>
              <a:rPr lang="it-IT" altLang="it-IT" sz="3968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La circonferenza. Attività</a:t>
            </a:r>
            <a:endParaRPr lang="it-IT" altLang="it-IT" sz="3968" dirty="0">
              <a:solidFill>
                <a:srgbClr val="FF0000"/>
              </a:solidFill>
              <a:latin typeface="Arial Narrow" panose="020B0604020202020204" pitchFamily="34" charset="0"/>
              <a:ea typeface="Arial Black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EDEDE5C-F1A9-BD4E-B23A-1B17D691E38D}"/>
              </a:ext>
            </a:extLst>
          </p:cNvPr>
          <p:cNvSpPr txBox="1"/>
          <p:nvPr/>
        </p:nvSpPr>
        <p:spPr>
          <a:xfrm>
            <a:off x="647824" y="2511150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Completa la scheda per tracciare il grafico di una circonferenza, a partire dalla sua equazione</a:t>
            </a:r>
          </a:p>
        </p:txBody>
      </p:sp>
    </p:spTree>
    <p:extLst>
      <p:ext uri="{BB962C8B-B14F-4D97-AF65-F5344CB8AC3E}">
        <p14:creationId xmlns:p14="http://schemas.microsoft.com/office/powerpoint/2010/main" val="2486932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32">
            <a:extLst>
              <a:ext uri="{FF2B5EF4-FFF2-40B4-BE49-F238E27FC236}">
                <a16:creationId xmlns:a16="http://schemas.microsoft.com/office/drawing/2014/main" id="{3752B154-D6AB-2F49-93BC-BE86E44E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" y="2835534"/>
            <a:ext cx="184731" cy="39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984"/>
          </a:p>
        </p:txBody>
      </p:sp>
      <p:sp>
        <p:nvSpPr>
          <p:cNvPr id="26627" name="Rectangle 1034">
            <a:extLst>
              <a:ext uri="{FF2B5EF4-FFF2-40B4-BE49-F238E27FC236}">
                <a16:creationId xmlns:a16="http://schemas.microsoft.com/office/drawing/2014/main" id="{DFD249C6-4AC3-0442-9E13-D0C073306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" y="2835534"/>
            <a:ext cx="184731" cy="39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984"/>
          </a:p>
        </p:txBody>
      </p:sp>
      <p:sp>
        <p:nvSpPr>
          <p:cNvPr id="26628" name="Footer Placeholder 6">
            <a:extLst>
              <a:ext uri="{FF2B5EF4-FFF2-40B4-BE49-F238E27FC236}">
                <a16:creationId xmlns:a16="http://schemas.microsoft.com/office/drawing/2014/main" id="{6FF2E36F-6B56-314C-9D68-F52ADBD0D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507" y="7055696"/>
            <a:ext cx="3233861" cy="50397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1812140" indent="-41308169"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503972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007943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511915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015886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543" i="1"/>
              <a:t>Bruna Cavallaro, 2023</a:t>
            </a:r>
          </a:p>
        </p:txBody>
      </p:sp>
      <p:sp>
        <p:nvSpPr>
          <p:cNvPr id="26629" name="Slide Number Placeholder 9">
            <a:extLst>
              <a:ext uri="{FF2B5EF4-FFF2-40B4-BE49-F238E27FC236}">
                <a16:creationId xmlns:a16="http://schemas.microsoft.com/office/drawing/2014/main" id="{0BC3FE60-EA9D-6146-B4AA-E22F8A0B0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4218" y="7034697"/>
            <a:ext cx="2351899" cy="5249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1812140" indent="-41308169"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503972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007943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511915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015886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402FB4C-8CBC-764A-95D0-499BD12F1862}" type="slidenum">
              <a:rPr lang="it-IT" altLang="it-IT" sz="1543"/>
              <a:pPr eaLnBrk="1" hangingPunct="1"/>
              <a:t>16</a:t>
            </a:fld>
            <a:endParaRPr lang="it-IT" altLang="it-IT" sz="1543"/>
          </a:p>
        </p:txBody>
      </p:sp>
      <p:sp>
        <p:nvSpPr>
          <p:cNvPr id="26630" name="Title 10">
            <a:extLst>
              <a:ext uri="{FF2B5EF4-FFF2-40B4-BE49-F238E27FC236}">
                <a16:creationId xmlns:a16="http://schemas.microsoft.com/office/drawing/2014/main" id="{85DAD733-309F-3343-B8A0-7EC015F7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54" y="611485"/>
            <a:ext cx="9575588" cy="419982"/>
          </a:xfrm>
        </p:spPr>
        <p:txBody>
          <a:bodyPr/>
          <a:lstStyle/>
          <a:p>
            <a:pPr marL="797955" indent="-797955"/>
            <a:r>
              <a:rPr lang="it-IT" altLang="it-IT" sz="3968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Dall’equazione al grafico di una circonferenza</a:t>
            </a:r>
            <a:endParaRPr lang="it-IT" altLang="it-IT" sz="3968" dirty="0">
              <a:solidFill>
                <a:srgbClr val="FF0000"/>
              </a:solidFill>
              <a:latin typeface="Arial Narrow" panose="020B0604020202020204" pitchFamily="34" charset="0"/>
              <a:ea typeface="Arial Black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F359A1A-C845-6041-B1E4-EC030D25A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37" y="1357531"/>
            <a:ext cx="93599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73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2">
            <a:extLst>
              <a:ext uri="{FF2B5EF4-FFF2-40B4-BE49-F238E27FC236}">
                <a16:creationId xmlns:a16="http://schemas.microsoft.com/office/drawing/2014/main" id="{322DA652-6F49-4647-87EC-BFF76DAA4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" y="2835534"/>
            <a:ext cx="184731" cy="39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984"/>
          </a:p>
        </p:txBody>
      </p:sp>
      <p:sp>
        <p:nvSpPr>
          <p:cNvPr id="27651" name="Rectangle 1034">
            <a:extLst>
              <a:ext uri="{FF2B5EF4-FFF2-40B4-BE49-F238E27FC236}">
                <a16:creationId xmlns:a16="http://schemas.microsoft.com/office/drawing/2014/main" id="{B4513347-05E8-C743-B500-B70261D04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" y="2835534"/>
            <a:ext cx="184731" cy="39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984"/>
          </a:p>
        </p:txBody>
      </p:sp>
      <p:sp>
        <p:nvSpPr>
          <p:cNvPr id="27652" name="Footer Placeholder 6">
            <a:extLst>
              <a:ext uri="{FF2B5EF4-FFF2-40B4-BE49-F238E27FC236}">
                <a16:creationId xmlns:a16="http://schemas.microsoft.com/office/drawing/2014/main" id="{3D60FEB1-7638-5A4E-AA28-44D9C4603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507" y="7055696"/>
            <a:ext cx="3233861" cy="50397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1812140" indent="-41308169"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503972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007943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511915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015886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543" i="1"/>
              <a:t>Bruna Cavallaro, 2023</a:t>
            </a:r>
          </a:p>
        </p:txBody>
      </p:sp>
      <p:sp>
        <p:nvSpPr>
          <p:cNvPr id="27653" name="Slide Number Placeholder 9">
            <a:extLst>
              <a:ext uri="{FF2B5EF4-FFF2-40B4-BE49-F238E27FC236}">
                <a16:creationId xmlns:a16="http://schemas.microsoft.com/office/drawing/2014/main" id="{F08D9BC5-9B65-3E4B-A8CA-1BECF1DFE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4218" y="7034697"/>
            <a:ext cx="2351899" cy="5249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1812140" indent="-41308169"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503972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007943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511915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015886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3DC7E41-E904-3C49-A73D-BB140BC544A2}" type="slidenum">
              <a:rPr lang="it-IT" altLang="it-IT" sz="1543"/>
              <a:pPr eaLnBrk="1" hangingPunct="1"/>
              <a:t>17</a:t>
            </a:fld>
            <a:endParaRPr lang="it-IT" altLang="it-IT" sz="1543"/>
          </a:p>
        </p:txBody>
      </p:sp>
      <p:sp>
        <p:nvSpPr>
          <p:cNvPr id="27654" name="Title 10">
            <a:extLst>
              <a:ext uri="{FF2B5EF4-FFF2-40B4-BE49-F238E27FC236}">
                <a16:creationId xmlns:a16="http://schemas.microsoft.com/office/drawing/2014/main" id="{41C48399-D6E4-C84A-B1C1-885E568FE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18" y="419981"/>
            <a:ext cx="9575588" cy="419982"/>
          </a:xfrm>
        </p:spPr>
        <p:txBody>
          <a:bodyPr/>
          <a:lstStyle/>
          <a:p>
            <a:pPr marL="797955" indent="-797955"/>
            <a:r>
              <a:rPr lang="it-IT" altLang="it-IT" sz="3968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Dall’equazione al grafico di una circonferenza</a:t>
            </a:r>
            <a:endParaRPr lang="it-IT" altLang="it-IT" sz="3968">
              <a:solidFill>
                <a:srgbClr val="FF0000"/>
              </a:solidFill>
              <a:latin typeface="Arial Narrow" panose="020B0604020202020204" pitchFamily="34" charset="0"/>
              <a:ea typeface="Arial Black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0096275-DB86-2548-8FFE-FB5D9779F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58" y="1018638"/>
            <a:ext cx="9828107" cy="581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0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1032">
            <a:extLst>
              <a:ext uri="{FF2B5EF4-FFF2-40B4-BE49-F238E27FC236}">
                <a16:creationId xmlns:a16="http://schemas.microsoft.com/office/drawing/2014/main" id="{A1DE1CB4-3713-FA4C-8EDF-9B6669541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" y="2835534"/>
            <a:ext cx="184731" cy="39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984"/>
          </a:p>
        </p:txBody>
      </p:sp>
      <p:sp>
        <p:nvSpPr>
          <p:cNvPr id="32773" name="Rectangle 1034">
            <a:extLst>
              <a:ext uri="{FF2B5EF4-FFF2-40B4-BE49-F238E27FC236}">
                <a16:creationId xmlns:a16="http://schemas.microsoft.com/office/drawing/2014/main" id="{9C0A4D59-C9AD-604E-BC8E-5E6067212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" y="2835534"/>
            <a:ext cx="184731" cy="39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984"/>
          </a:p>
        </p:txBody>
      </p:sp>
      <p:sp>
        <p:nvSpPr>
          <p:cNvPr id="32774" name="Footer Placeholder 6">
            <a:extLst>
              <a:ext uri="{FF2B5EF4-FFF2-40B4-BE49-F238E27FC236}">
                <a16:creationId xmlns:a16="http://schemas.microsoft.com/office/drawing/2014/main" id="{91CED86E-96D0-3F4A-82CC-4FCE738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507" y="7055696"/>
            <a:ext cx="3233861" cy="50397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1812140" indent="-41308169"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503972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007943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511915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015886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543" i="1"/>
              <a:t>Bruna Cavallaro, 2023</a:t>
            </a:r>
          </a:p>
        </p:txBody>
      </p:sp>
      <p:sp>
        <p:nvSpPr>
          <p:cNvPr id="32775" name="Slide Number Placeholder 9">
            <a:extLst>
              <a:ext uri="{FF2B5EF4-FFF2-40B4-BE49-F238E27FC236}">
                <a16:creationId xmlns:a16="http://schemas.microsoft.com/office/drawing/2014/main" id="{AA58419C-6D45-344C-A02C-7503FA5F1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4218" y="7034697"/>
            <a:ext cx="2351899" cy="5249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1812140" indent="-41308169"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503972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007943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511915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015886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6418C57-BE36-4446-8BE7-849FCCD38564}" type="slidenum">
              <a:rPr lang="it-IT" altLang="it-IT" sz="1543"/>
              <a:pPr eaLnBrk="1" hangingPunct="1"/>
              <a:t>18</a:t>
            </a:fld>
            <a:endParaRPr lang="it-IT" altLang="it-IT" sz="1543"/>
          </a:p>
        </p:txBody>
      </p:sp>
      <p:sp>
        <p:nvSpPr>
          <p:cNvPr id="32776" name="Title 10">
            <a:extLst>
              <a:ext uri="{FF2B5EF4-FFF2-40B4-BE49-F238E27FC236}">
                <a16:creationId xmlns:a16="http://schemas.microsoft.com/office/drawing/2014/main" id="{3379D698-0E3E-8D4D-97FA-0C2700E90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883" y="341059"/>
            <a:ext cx="8748234" cy="839964"/>
          </a:xfrm>
        </p:spPr>
        <p:txBody>
          <a:bodyPr/>
          <a:lstStyle/>
          <a:p>
            <a:pPr algn="l"/>
            <a:r>
              <a:rPr lang="it-IT" altLang="it-IT" sz="3968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Riflessioni sulle equazioni di circonferenza</a:t>
            </a:r>
            <a:endParaRPr lang="it-IT" altLang="it-IT" sz="3968" dirty="0">
              <a:solidFill>
                <a:srgbClr val="FF0000"/>
              </a:solidFill>
              <a:latin typeface="Arial Black" panose="020B0604020202020204" pitchFamily="34" charset="0"/>
              <a:ea typeface="Arial Narrow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2777" name="TextBox 9">
            <a:extLst>
              <a:ext uri="{FF2B5EF4-FFF2-40B4-BE49-F238E27FC236}">
                <a16:creationId xmlns:a16="http://schemas.microsoft.com/office/drawing/2014/main" id="{3D4ED35E-B3BA-4C43-81B5-B24CB1A98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27" y="1127536"/>
            <a:ext cx="9155606" cy="172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646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Equazione (</a:t>
            </a:r>
            <a:r>
              <a:rPr lang="it-IT" altLang="it-IT" sz="2646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646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altLang="it-IT" sz="2646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altLang="it-IT" sz="2646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altLang="it-IT" sz="2646" b="1" baseline="30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646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(</a:t>
            </a:r>
            <a:r>
              <a:rPr lang="it-IT" altLang="it-IT" sz="2646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646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altLang="it-IT" sz="2646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altLang="it-IT" sz="2646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altLang="it-IT" sz="2646" b="1" baseline="30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646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2646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altLang="it-IT" sz="2646" b="1" baseline="30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it-IT" altLang="it-IT" sz="2646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it-IT" altLang="it-IT" sz="264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Posso sostituire a </a:t>
            </a:r>
            <a:r>
              <a:rPr lang="it-IT" altLang="it-IT" sz="2646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altLang="it-IT" sz="264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altLang="it-IT" sz="2646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altLang="it-IT" sz="264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altLang="it-IT" sz="2646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altLang="it-IT" sz="264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qualunque numero reale con la certezza di scrivere sempre l’equazione di una circonferenza che posso disegnare: il centro è C(</a:t>
            </a:r>
            <a:r>
              <a:rPr lang="it-IT" altLang="it-IT" sz="2646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altLang="it-IT" sz="264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altLang="it-IT" sz="2646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altLang="it-IT" sz="264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 il raggio è </a:t>
            </a:r>
            <a:r>
              <a:rPr lang="it-IT" altLang="it-IT" sz="2646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altLang="it-IT" sz="2646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778" name="TextBox 12">
            <a:extLst>
              <a:ext uri="{FF2B5EF4-FFF2-40B4-BE49-F238E27FC236}">
                <a16:creationId xmlns:a16="http://schemas.microsoft.com/office/drawing/2014/main" id="{E9AAC737-1233-794F-8472-608255612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503" y="2873179"/>
            <a:ext cx="8651628" cy="90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64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Questa certezza vale anche per l’equazione</a:t>
            </a:r>
          </a:p>
          <a:p>
            <a:pPr algn="ctr" eaLnBrk="1" hangingPunct="1"/>
            <a:r>
              <a:rPr lang="it-IT" altLang="it-IT" sz="2646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x</a:t>
            </a:r>
            <a:r>
              <a:rPr lang="it-IT" altLang="it-IT" sz="2646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64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2646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646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64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2646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it-IT" altLang="it-IT" sz="264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2646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it-IT" altLang="it-IT" sz="264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2646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altLang="it-IT" sz="264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  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236242-86F8-B94E-B2D7-02EB5B4E5CD2}"/>
              </a:ext>
            </a:extLst>
          </p:cNvPr>
          <p:cNvSpPr/>
          <p:nvPr/>
        </p:nvSpPr>
        <p:spPr>
          <a:xfrm>
            <a:off x="545057" y="3804497"/>
            <a:ext cx="9031060" cy="906658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64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Ecco un controesempio per rispondere: NO!</a:t>
            </a:r>
          </a:p>
          <a:p>
            <a:pPr eaLnBrk="1" hangingPunct="1"/>
            <a:r>
              <a:rPr lang="it-IT" altLang="it-IT" sz="264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Dall’equazione </a:t>
            </a:r>
            <a:r>
              <a:rPr lang="it-IT" altLang="it-IT" sz="264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646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64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264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646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64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</a:t>
            </a:r>
            <a:r>
              <a:rPr lang="it-IT" altLang="it-IT" sz="264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64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</a:t>
            </a:r>
            <a:r>
              <a:rPr lang="it-IT" altLang="it-IT" sz="264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64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+ 7 = 0  </a:t>
            </a:r>
            <a:r>
              <a:rPr lang="it-IT" altLang="it-IT" sz="2646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ricavo </a:t>
            </a:r>
            <a:r>
              <a:rPr lang="it-IT" alt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centro C(1, 2)</a:t>
            </a:r>
            <a:endParaRPr lang="it-IT" altLang="it-IT" sz="2646" b="1" dirty="0">
              <a:solidFill>
                <a:srgbClr val="2D2D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031938C7-348C-9DDA-4D15-3FFB6630570B}"/>
                  </a:ext>
                </a:extLst>
              </p:cNvPr>
              <p:cNvSpPr txBox="1"/>
              <p:nvPr/>
            </p:nvSpPr>
            <p:spPr>
              <a:xfrm>
                <a:off x="588503" y="5218086"/>
                <a:ext cx="8365153" cy="548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65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it-IT" sz="265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265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sz="265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it-IT" sz="265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265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it-IT" sz="265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65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rad>
                      <m:r>
                        <a:rPr lang="it-IT" sz="265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265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sz="265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65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it-IT" sz="265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it-IT" sz="2650" b="1" i="0" smtClean="0">
                          <a:latin typeface="Cambria Math" panose="02040503050406030204" pitchFamily="18" charset="0"/>
                        </a:rPr>
                        <m:t>𝐜𝐡𝐞</m:t>
                      </m:r>
                      <m:r>
                        <a:rPr lang="it-IT" sz="265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65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𝐧𝐨𝐧</m:t>
                      </m:r>
                      <m:r>
                        <a:rPr lang="it-IT" sz="2650" b="1" i="0" smtClean="0">
                          <a:latin typeface="Cambria Math" panose="02040503050406030204" pitchFamily="18" charset="0"/>
                        </a:rPr>
                        <m:t> è </m:t>
                      </m:r>
                      <m:r>
                        <a:rPr lang="it-IT" sz="2650" b="1" i="0" smtClean="0">
                          <a:latin typeface="Cambria Math" panose="02040503050406030204" pitchFamily="18" charset="0"/>
                        </a:rPr>
                        <m:t>𝐮𝐧</m:t>
                      </m:r>
                      <m:r>
                        <a:rPr lang="it-IT" sz="265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650" b="1" i="0" smtClean="0">
                          <a:latin typeface="Cambria Math" panose="02040503050406030204" pitchFamily="18" charset="0"/>
                        </a:rPr>
                        <m:t>𝐧𝐮𝐦𝐞𝐫𝐨</m:t>
                      </m:r>
                      <m:r>
                        <a:rPr lang="it-IT" sz="265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650" b="1" i="0" smtClean="0">
                          <a:latin typeface="Cambria Math" panose="02040503050406030204" pitchFamily="18" charset="0"/>
                        </a:rPr>
                        <m:t>𝐫𝐞𝐚𝐥𝐞</m:t>
                      </m:r>
                    </m:oMath>
                  </m:oMathPara>
                </a14:m>
                <a:endParaRPr lang="it-IT" sz="2650" b="1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031938C7-348C-9DDA-4D15-3FFB66305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03" y="5218086"/>
                <a:ext cx="8365153" cy="548099"/>
              </a:xfrm>
              <a:prstGeom prst="rect">
                <a:avLst/>
              </a:prstGeom>
              <a:blipFill>
                <a:blip r:embed="rId2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20D2B91-C649-DC79-38B2-1AA2E33E853C}"/>
              </a:ext>
            </a:extLst>
          </p:cNvPr>
          <p:cNvSpPr txBox="1"/>
          <p:nvPr/>
        </p:nvSpPr>
        <p:spPr>
          <a:xfrm>
            <a:off x="545057" y="4714108"/>
            <a:ext cx="7087543" cy="500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2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Ma, quando calcolo il raggio </a:t>
            </a:r>
            <a:r>
              <a:rPr lang="it-IT" altLang="it-IT" sz="2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altLang="it-IT" sz="2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trovo: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A66CC54-C815-B9F8-CC38-D1C5556628CA}"/>
              </a:ext>
            </a:extLst>
          </p:cNvPr>
          <p:cNvSpPr txBox="1"/>
          <p:nvPr/>
        </p:nvSpPr>
        <p:spPr>
          <a:xfrm>
            <a:off x="653970" y="5919108"/>
            <a:ext cx="6906621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2650" b="1" dirty="0">
                <a:solidFill>
                  <a:srgbClr val="055E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Perciò non posso disegnare la circonferenza.</a:t>
            </a:r>
            <a:endParaRPr lang="it-IT" sz="2650" dirty="0">
              <a:solidFill>
                <a:srgbClr val="055E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01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1032">
            <a:extLst>
              <a:ext uri="{FF2B5EF4-FFF2-40B4-BE49-F238E27FC236}">
                <a16:creationId xmlns:a16="http://schemas.microsoft.com/office/drawing/2014/main" id="{800FED6E-5B5D-4D4A-A70C-2B9F9F0F8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" y="2835534"/>
            <a:ext cx="184731" cy="39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984"/>
          </a:p>
        </p:txBody>
      </p:sp>
      <p:sp>
        <p:nvSpPr>
          <p:cNvPr id="33797" name="Rectangle 1034">
            <a:extLst>
              <a:ext uri="{FF2B5EF4-FFF2-40B4-BE49-F238E27FC236}">
                <a16:creationId xmlns:a16="http://schemas.microsoft.com/office/drawing/2014/main" id="{F5B0ABE1-D35B-9D48-B3C6-B1075D2C7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" y="2835534"/>
            <a:ext cx="184731" cy="39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984"/>
          </a:p>
        </p:txBody>
      </p:sp>
      <p:sp>
        <p:nvSpPr>
          <p:cNvPr id="33798" name="Footer Placeholder 6">
            <a:extLst>
              <a:ext uri="{FF2B5EF4-FFF2-40B4-BE49-F238E27FC236}">
                <a16:creationId xmlns:a16="http://schemas.microsoft.com/office/drawing/2014/main" id="{6C6902C7-DA63-2449-B733-0045332ED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507" y="7055696"/>
            <a:ext cx="3233861" cy="50397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1812140" indent="-41308169"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503972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007943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511915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015886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543" i="1"/>
              <a:t>Bruna Cavallaro, 2023</a:t>
            </a:r>
          </a:p>
        </p:txBody>
      </p:sp>
      <p:sp>
        <p:nvSpPr>
          <p:cNvPr id="33799" name="Slide Number Placeholder 9">
            <a:extLst>
              <a:ext uri="{FF2B5EF4-FFF2-40B4-BE49-F238E27FC236}">
                <a16:creationId xmlns:a16="http://schemas.microsoft.com/office/drawing/2014/main" id="{7CF17A22-C6D7-C044-9179-24D359DFD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4218" y="7034697"/>
            <a:ext cx="2351899" cy="5249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1812140" indent="-41308169"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503972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007943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511915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015886" eaLnBrk="0" fontAlgn="base" hangingPunct="0">
              <a:spcBef>
                <a:spcPct val="0"/>
              </a:spcBef>
              <a:spcAft>
                <a:spcPct val="0"/>
              </a:spcAft>
              <a:defRPr sz="264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A35196D-683C-444E-B2DF-A0CEDB6891D4}" type="slidenum">
              <a:rPr lang="it-IT" altLang="it-IT" sz="1543"/>
              <a:pPr eaLnBrk="1" hangingPunct="1"/>
              <a:t>19</a:t>
            </a:fld>
            <a:endParaRPr lang="it-IT" altLang="it-IT" sz="1543"/>
          </a:p>
        </p:txBody>
      </p:sp>
      <p:sp>
        <p:nvSpPr>
          <p:cNvPr id="33800" name="Title 10">
            <a:extLst>
              <a:ext uri="{FF2B5EF4-FFF2-40B4-BE49-F238E27FC236}">
                <a16:creationId xmlns:a16="http://schemas.microsoft.com/office/drawing/2014/main" id="{0B6A6C77-90B4-4A46-8ADF-11288D16B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207" y="163432"/>
            <a:ext cx="8604218" cy="839964"/>
          </a:xfrm>
        </p:spPr>
        <p:txBody>
          <a:bodyPr/>
          <a:lstStyle/>
          <a:p>
            <a:pPr algn="l"/>
            <a:r>
              <a:rPr lang="it-IT" altLang="it-IT" sz="3968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Riflessioni sulle equazioni di circonferenza</a:t>
            </a:r>
            <a:endParaRPr lang="it-IT" altLang="it-IT" sz="3968" dirty="0">
              <a:solidFill>
                <a:srgbClr val="FF0000"/>
              </a:solidFill>
              <a:latin typeface="Arial Black" panose="020B0604020202020204" pitchFamily="34" charset="0"/>
              <a:ea typeface="Arial Narrow" panose="020B0604020202020204" pitchFamily="34" charset="0"/>
              <a:cs typeface="Arial Black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801" name="TextBox 12">
                <a:extLst>
                  <a:ext uri="{FF2B5EF4-FFF2-40B4-BE49-F238E27FC236}">
                    <a16:creationId xmlns:a16="http://schemas.microsoft.com/office/drawing/2014/main" id="{60DBFBF7-6D06-3B48-96EE-5094DE9494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2518" y="923960"/>
                <a:ext cx="9407596" cy="2068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it-IT" altLang="it-IT" sz="2646" b="1" dirty="0">
                    <a:solidFill>
                      <a:srgbClr val="2D2D8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generale, data l’equazione</a:t>
                </a:r>
                <a:r>
                  <a:rPr lang="it-IT" altLang="it-IT" sz="2646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algn="ctr" eaLnBrk="1" hangingPunct="1"/>
                <a:r>
                  <a:rPr lang="it-IT" altLang="it-IT" sz="2646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it-IT" altLang="it-IT" sz="2646" b="1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it-IT" altLang="it-IT" sz="2646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it-IT" altLang="it-IT" sz="2646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it-IT" altLang="it-IT" sz="2646" b="1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it-IT" altLang="it-IT" sz="2646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it-IT" altLang="it-IT" sz="2646" b="1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it-IT" altLang="it-IT" sz="2646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it-IT" altLang="it-IT" sz="2646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</a:t>
                </a:r>
                <a:r>
                  <a:rPr lang="it-IT" altLang="it-IT" sz="2646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it-IT" altLang="it-IT" sz="2646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it-IT" altLang="it-IT" sz="2646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</a:p>
              <a:p>
                <a:pPr eaLnBrk="1" hangingPunct="1"/>
                <a:r>
                  <a:rPr lang="it-IT" altLang="it-IT" sz="2646" b="1" dirty="0">
                    <a:solidFill>
                      <a:srgbClr val="2D2D8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posso sempre calcolare le coordinate del centro C(</a:t>
                </a:r>
                <a:r>
                  <a:rPr lang="it-IT" altLang="it-IT" sz="2646" b="1" i="1" dirty="0" err="1">
                    <a:solidFill>
                      <a:srgbClr val="2D2D8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it-IT" altLang="it-IT" sz="2646" b="1" dirty="0">
                    <a:solidFill>
                      <a:srgbClr val="2D2D8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t-IT" altLang="it-IT" sz="2646" b="1" i="1" dirty="0" err="1">
                    <a:solidFill>
                      <a:srgbClr val="2D2D8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it-IT" altLang="it-IT" sz="2646" b="1" dirty="0">
                    <a:solidFill>
                      <a:srgbClr val="2D2D8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date da:</a:t>
                </a:r>
              </a:p>
              <a:p>
                <a:pPr algn="ctr" eaLnBrk="1" hangingPunct="1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it-IT" altLang="it-IT" sz="2646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altLang="it-IT" sz="3200" b="1" i="1" smtClean="0">
                        <a:solidFill>
                          <a:srgbClr val="055E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𝒑</m:t>
                    </m:r>
                    <m:r>
                      <a:rPr lang="it-IT" altLang="it-IT" sz="3200" b="1" i="1" smtClean="0">
                        <a:solidFill>
                          <a:srgbClr val="055E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it-IT" altLang="it-IT" sz="3200" b="1" i="1" smtClean="0">
                            <a:solidFill>
                              <a:srgbClr val="055E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altLang="it-IT" sz="3200" b="1" i="1" smtClean="0">
                            <a:solidFill>
                              <a:srgbClr val="055E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it-IT" altLang="it-IT" sz="3200" b="1" i="1" smtClean="0">
                            <a:solidFill>
                              <a:srgbClr val="055E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it-IT" altLang="it-IT" sz="3200" b="1" i="0" smtClean="0">
                        <a:solidFill>
                          <a:srgbClr val="055E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,     </m:t>
                    </m:r>
                    <m:r>
                      <a:rPr lang="it-IT" altLang="it-IT" sz="3200" b="1" i="1" smtClean="0">
                        <a:solidFill>
                          <a:srgbClr val="055E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it-IT" altLang="it-IT" sz="3200" b="1" i="1">
                        <a:solidFill>
                          <a:srgbClr val="055E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it-IT" altLang="it-IT" sz="3200" b="1" i="1">
                            <a:solidFill>
                              <a:srgbClr val="055E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altLang="it-IT" sz="3200" b="1" i="1" smtClean="0">
                            <a:solidFill>
                              <a:srgbClr val="055E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it-IT" altLang="it-IT" sz="3200" b="1" i="1">
                            <a:solidFill>
                              <a:srgbClr val="055E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it-IT" altLang="it-IT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801" name="TextBox 12">
                <a:extLst>
                  <a:ext uri="{FF2B5EF4-FFF2-40B4-BE49-F238E27FC236}">
                    <a16:creationId xmlns:a16="http://schemas.microsoft.com/office/drawing/2014/main" id="{60DBFBF7-6D06-3B48-96EE-5094DE949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518" y="923960"/>
                <a:ext cx="9407596" cy="2068771"/>
              </a:xfrm>
              <a:prstGeom prst="rect">
                <a:avLst/>
              </a:prstGeom>
              <a:blipFill>
                <a:blip r:embed="rId2"/>
                <a:stretch>
                  <a:fillRect l="-1078" t="-2439" b="-12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802" name="TextBox 16">
                <a:extLst>
                  <a:ext uri="{FF2B5EF4-FFF2-40B4-BE49-F238E27FC236}">
                    <a16:creationId xmlns:a16="http://schemas.microsoft.com/office/drawing/2014/main" id="{706F0E97-FA77-EB4F-BB37-31C9CA505E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2518" y="2855877"/>
                <a:ext cx="9407596" cy="1476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it-IT" altLang="it-IT" sz="2646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Invece, per avere il raggio </a:t>
                </a:r>
                <a:r>
                  <a:rPr lang="it-IT" altLang="it-IT" sz="2646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it-IT" altLang="it-IT" sz="2646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debbo eseguire il calcolo:</a:t>
                </a:r>
              </a:p>
              <a:p>
                <a:pPr eaLnBrk="1" hangingPunct="1"/>
                <a:endParaRPr lang="it-IT" altLang="it-IT" sz="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altLang="it-IT" sz="2646" b="1" i="1" smtClean="0">
                              <a:solidFill>
                                <a:srgbClr val="055EF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altLang="it-IT" sz="2646" b="1" i="1">
                              <a:solidFill>
                                <a:srgbClr val="055EF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it-IT" altLang="it-IT" sz="2646" b="1" i="1">
                              <a:solidFill>
                                <a:srgbClr val="055EF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altLang="it-IT" sz="2646" b="1" i="1">
                          <a:solidFill>
                            <a:srgbClr val="055E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altLang="it-IT" sz="2646" b="1" i="1">
                              <a:solidFill>
                                <a:srgbClr val="055EF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altLang="it-IT" sz="2646" b="1" i="1">
                              <a:solidFill>
                                <a:srgbClr val="055EF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it-IT" altLang="it-IT" sz="2646" b="1" i="1">
                              <a:solidFill>
                                <a:srgbClr val="055EF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altLang="it-IT" sz="2646" b="1" i="1">
                          <a:solidFill>
                            <a:srgbClr val="055E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it-IT" altLang="it-IT" sz="2646" b="1" i="1">
                              <a:solidFill>
                                <a:srgbClr val="055EF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altLang="it-IT" sz="2646" b="1" i="1">
                              <a:solidFill>
                                <a:srgbClr val="055EF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𝒒</m:t>
                          </m:r>
                        </m:e>
                        <m:sup>
                          <m:r>
                            <a:rPr lang="it-IT" altLang="it-IT" sz="2646" b="1" i="1">
                              <a:solidFill>
                                <a:srgbClr val="055EF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altLang="it-IT" sz="2646" b="1" i="1">
                          <a:solidFill>
                            <a:srgbClr val="055E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it-IT" altLang="it-IT" sz="2646" b="1" i="1">
                          <a:solidFill>
                            <a:srgbClr val="055E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𝒄</m:t>
                      </m:r>
                    </m:oMath>
                  </m:oMathPara>
                </a14:m>
                <a:endParaRPr lang="it-IT" altLang="it-IT" sz="2646" b="1" dirty="0">
                  <a:solidFill>
                    <a:srgbClr val="055E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it-IT" altLang="it-IT" sz="2646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802" name="TextBox 16">
                <a:extLst>
                  <a:ext uri="{FF2B5EF4-FFF2-40B4-BE49-F238E27FC236}">
                    <a16:creationId xmlns:a16="http://schemas.microsoft.com/office/drawing/2014/main" id="{706F0E97-FA77-EB4F-BB37-31C9CA505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518" y="2855877"/>
                <a:ext cx="9407596" cy="1476815"/>
              </a:xfrm>
              <a:prstGeom prst="rect">
                <a:avLst/>
              </a:prstGeom>
              <a:blipFill>
                <a:blip r:embed="rId3"/>
                <a:stretch>
                  <a:fillRect l="-1078" t="-34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803" name="TextBox 20">
            <a:extLst>
              <a:ext uri="{FF2B5EF4-FFF2-40B4-BE49-F238E27FC236}">
                <a16:creationId xmlns:a16="http://schemas.microsoft.com/office/drawing/2014/main" id="{4300135F-22E3-8246-9B92-927D3234D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14" y="3863833"/>
            <a:ext cx="4458528" cy="49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64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trovo le seguenti situazioni:</a:t>
            </a:r>
          </a:p>
        </p:txBody>
      </p:sp>
      <p:pic>
        <p:nvPicPr>
          <p:cNvPr id="33804" name="Picture 21" descr="Immagine 20.png">
            <a:extLst>
              <a:ext uri="{FF2B5EF4-FFF2-40B4-BE49-F238E27FC236}">
                <a16:creationId xmlns:a16="http://schemas.microsoft.com/office/drawing/2014/main" id="{214B50CB-4253-BE46-BA58-BC30631BEB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03" y="4367812"/>
            <a:ext cx="8870369" cy="258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785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2">
            <a:extLst>
              <a:ext uri="{FF2B5EF4-FFF2-40B4-BE49-F238E27FC236}">
                <a16:creationId xmlns:a16="http://schemas.microsoft.com/office/drawing/2014/main" id="{CE260EC5-A5A4-8044-8EEC-C1D1A1D25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3713"/>
            <a:ext cx="2032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19459" name="Rectangle 1034">
            <a:extLst>
              <a:ext uri="{FF2B5EF4-FFF2-40B4-BE49-F238E27FC236}">
                <a16:creationId xmlns:a16="http://schemas.microsoft.com/office/drawing/2014/main" id="{387C4BE4-5D6A-8542-B94B-5C4E96FE4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3713"/>
            <a:ext cx="2032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19460" name="Footer Placeholder 6">
            <a:extLst>
              <a:ext uri="{FF2B5EF4-FFF2-40B4-BE49-F238E27FC236}">
                <a16:creationId xmlns:a16="http://schemas.microsoft.com/office/drawing/2014/main" id="{6B017A9C-D7EB-8244-A67F-FC7E62EF4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503238" y="7056438"/>
            <a:ext cx="3235325" cy="503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it-IT" altLang="it-IT" sz="1400" i="1"/>
              <a:t>Bruna Cavallaro, 2023</a:t>
            </a:r>
          </a:p>
        </p:txBody>
      </p:sp>
      <p:sp>
        <p:nvSpPr>
          <p:cNvPr id="19461" name="Slide Number Placeholder 9">
            <a:extLst>
              <a:ext uri="{FF2B5EF4-FFF2-40B4-BE49-F238E27FC236}">
                <a16:creationId xmlns:a16="http://schemas.microsoft.com/office/drawing/2014/main" id="{DF831C44-8E62-034B-8138-2443E9E98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224713" y="7034213"/>
            <a:ext cx="2352675" cy="525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fld id="{031FB3F9-AF1E-1F4C-82C7-838C0DE8B412}" type="slidenum">
              <a:rPr lang="it-IT" altLang="it-IT" sz="1400">
                <a:latin typeface="Times New Roman" panose="02020603050405020304" pitchFamily="18" charset="0"/>
                <a:ea typeface="Segoe UI" charset="0"/>
              </a:rPr>
              <a:pPr eaLnBrk="1"/>
              <a:t>2</a:t>
            </a:fld>
            <a:endParaRPr lang="it-IT" altLang="it-IT" sz="1400">
              <a:latin typeface="Times New Roman" panose="02020603050405020304" pitchFamily="18" charset="0"/>
              <a:ea typeface="Segoe UI" charset="0"/>
            </a:endParaRPr>
          </a:p>
        </p:txBody>
      </p:sp>
      <p:sp>
        <p:nvSpPr>
          <p:cNvPr id="19462" name="Title 10">
            <a:extLst>
              <a:ext uri="{FF2B5EF4-FFF2-40B4-BE49-F238E27FC236}">
                <a16:creationId xmlns:a16="http://schemas.microsoft.com/office/drawing/2014/main" id="{A16A0B00-6A47-EB4F-8EB1-C3FD5CD8FF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3513" y="274638"/>
            <a:ext cx="9407525" cy="755650"/>
          </a:xfrm>
        </p:spPr>
        <p:txBody>
          <a:bodyPr/>
          <a:lstStyle/>
          <a:p>
            <a:r>
              <a:rPr lang="it-IT" altLang="it-IT" sz="35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La </a:t>
            </a:r>
            <a:r>
              <a:rPr altLang="it-IT" sz="35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circonferenza</a:t>
            </a:r>
            <a:r>
              <a:rPr lang="it-IT" altLang="it-IT" sz="35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nella realtà</a:t>
            </a:r>
            <a:endParaRPr altLang="it-IT" sz="3500" b="1" dirty="0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463" name="TextBox 9">
            <a:extLst>
              <a:ext uri="{FF2B5EF4-FFF2-40B4-BE49-F238E27FC236}">
                <a16:creationId xmlns:a16="http://schemas.microsoft.com/office/drawing/2014/main" id="{1A9D57A9-EB7B-0845-850F-4279191D2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388" y="3192463"/>
            <a:ext cx="8413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19464" name="TextBox 10">
            <a:extLst>
              <a:ext uri="{FF2B5EF4-FFF2-40B4-BE49-F238E27FC236}">
                <a16:creationId xmlns:a16="http://schemas.microsoft.com/office/drawing/2014/main" id="{F9C9FD09-9129-BB44-9207-C6E1EB1F5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1112838"/>
            <a:ext cx="9072562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600" b="1" dirty="0"/>
              <a:t>La circonferenza è una curva molto ricca di proprietà, studiate già dagli antichi greci e perciò è diventata sempre più presente nella realtà e nelle scienze.     </a:t>
            </a:r>
          </a:p>
        </p:txBody>
      </p:sp>
      <p:pic>
        <p:nvPicPr>
          <p:cNvPr id="19465" name="Picture 8" descr="wave-112869_640.jpg">
            <a:extLst>
              <a:ext uri="{FF2B5EF4-FFF2-40B4-BE49-F238E27FC236}">
                <a16:creationId xmlns:a16="http://schemas.microsoft.com/office/drawing/2014/main" id="{45D6946C-F974-AB47-AC4E-8749A943C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8"/>
          <a:stretch>
            <a:fillRect/>
          </a:stretch>
        </p:blipFill>
        <p:spPr bwMode="auto">
          <a:xfrm>
            <a:off x="468250" y="2915741"/>
            <a:ext cx="53625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D27B9C4-0C84-2F4E-A7F1-47E28107B4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" t="10798" r="6034" b="9840"/>
          <a:stretch/>
        </p:blipFill>
        <p:spPr>
          <a:xfrm>
            <a:off x="5994155" y="5003573"/>
            <a:ext cx="3062727" cy="203064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FAF1EF6-FC8B-0B44-BDB6-E53C957E5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520" y="2752694"/>
            <a:ext cx="3035300" cy="20320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B8A995C-3822-4D45-A5EB-BEF2C14E7DD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39713" y="427038"/>
            <a:ext cx="9575800" cy="839787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Disegnare</a:t>
            </a:r>
            <a:r>
              <a:rPr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una circonferenza</a:t>
            </a:r>
          </a:p>
        </p:txBody>
      </p:sp>
      <p:sp>
        <p:nvSpPr>
          <p:cNvPr id="17411" name="Slide Number Placeholder 8">
            <a:extLst>
              <a:ext uri="{FF2B5EF4-FFF2-40B4-BE49-F238E27FC236}">
                <a16:creationId xmlns:a16="http://schemas.microsoft.com/office/drawing/2014/main" id="{8B64E1A8-5E0A-D04B-8C96-221AD75C5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fld id="{92DA364F-8F16-1B42-AA21-53C68D8D6BC1}" type="slidenum">
              <a:rPr lang="it-IT" altLang="it-IT" sz="1400">
                <a:latin typeface="Times New Roman" panose="02020603050405020304" pitchFamily="18" charset="0"/>
                <a:ea typeface="Segoe UI" charset="0"/>
              </a:rPr>
              <a:pPr eaLnBrk="1"/>
              <a:t>3</a:t>
            </a:fld>
            <a:endParaRPr lang="it-IT" altLang="it-IT" sz="1400">
              <a:latin typeface="Times New Roman" panose="02020603050405020304" pitchFamily="18" charset="0"/>
              <a:ea typeface="Segoe UI" charset="0"/>
            </a:endParaRPr>
          </a:p>
        </p:txBody>
      </p:sp>
      <p:sp>
        <p:nvSpPr>
          <p:cNvPr id="17412" name="Footer Placeholder 9">
            <a:extLst>
              <a:ext uri="{FF2B5EF4-FFF2-40B4-BE49-F238E27FC236}">
                <a16:creationId xmlns:a16="http://schemas.microsoft.com/office/drawing/2014/main" id="{F2D188AF-F6A8-564B-96FC-B954CC62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39713" y="7034213"/>
            <a:ext cx="3124200" cy="525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it-IT" altLang="it-IT" sz="1400" i="1">
                <a:latin typeface="Times New Roman" panose="02020603050405020304" pitchFamily="18" charset="0"/>
              </a:rPr>
              <a:t>Bruna Cavallaro, 2023</a:t>
            </a:r>
          </a:p>
        </p:txBody>
      </p:sp>
      <p:sp>
        <p:nvSpPr>
          <p:cNvPr id="17413" name="TextBox 7">
            <a:extLst>
              <a:ext uri="{FF2B5EF4-FFF2-40B4-BE49-F238E27FC236}">
                <a16:creationId xmlns:a16="http://schemas.microsoft.com/office/drawing/2014/main" id="{B3E0C866-EA21-6748-96FB-CAB4AC13D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960" y="1534606"/>
            <a:ext cx="2178968" cy="77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200" b="1" dirty="0"/>
              <a:t>Disegno con il compasso</a:t>
            </a:r>
          </a:p>
        </p:txBody>
      </p:sp>
      <p:pic>
        <p:nvPicPr>
          <p:cNvPr id="17414" name="Picture 8" descr="circonf.gif">
            <a:extLst>
              <a:ext uri="{FF2B5EF4-FFF2-40B4-BE49-F238E27FC236}">
                <a16:creationId xmlns:a16="http://schemas.microsoft.com/office/drawing/2014/main" id="{5BBBB2BA-6EAA-2A49-9293-5213E8EA8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1"/>
          <a:stretch>
            <a:fillRect/>
          </a:stretch>
        </p:blipFill>
        <p:spPr bwMode="auto">
          <a:xfrm>
            <a:off x="1154113" y="2332038"/>
            <a:ext cx="1998662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Circ2.gif">
            <a:extLst>
              <a:ext uri="{FF2B5EF4-FFF2-40B4-BE49-F238E27FC236}">
                <a16:creationId xmlns:a16="http://schemas.microsoft.com/office/drawing/2014/main" id="{34263842-DEB5-1E4B-BDA1-1AFB8B935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13" y="2408238"/>
            <a:ext cx="2674937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Box 10">
            <a:extLst>
              <a:ext uri="{FF2B5EF4-FFF2-40B4-BE49-F238E27FC236}">
                <a16:creationId xmlns:a16="http://schemas.microsoft.com/office/drawing/2014/main" id="{ACF4BF1E-3CEB-804A-808A-192660B22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513" y="1417638"/>
            <a:ext cx="33528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200" b="1"/>
              <a:t>Posso anche usare un gesso legato a un filo</a:t>
            </a:r>
          </a:p>
        </p:txBody>
      </p:sp>
      <p:sp>
        <p:nvSpPr>
          <p:cNvPr id="17417" name="TextBox 11">
            <a:extLst>
              <a:ext uri="{FF2B5EF4-FFF2-40B4-BE49-F238E27FC236}">
                <a16:creationId xmlns:a16="http://schemas.microsoft.com/office/drawing/2014/main" id="{412F1582-E405-C249-B6BA-1850282B1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5075238"/>
            <a:ext cx="92202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600" b="1" dirty="0"/>
              <a:t>Osserva il gesso che scorre: perché il gesso </a:t>
            </a:r>
            <a:r>
              <a:rPr lang="it-IT" altLang="it-IT" sz="2600" b="1" i="1" dirty="0" err="1">
                <a:solidFill>
                  <a:srgbClr val="FF0000"/>
                </a:solidFill>
              </a:rPr>
              <a:t>P</a:t>
            </a:r>
            <a:r>
              <a:rPr lang="it-IT" altLang="it-IT" sz="2600" b="1" dirty="0"/>
              <a:t> gira?</a:t>
            </a:r>
          </a:p>
          <a:p>
            <a:pPr eaLnBrk="1" hangingPunct="1"/>
            <a:r>
              <a:rPr lang="it-IT" altLang="it-IT" sz="2600" b="1" dirty="0"/>
              <a:t>Perché </a:t>
            </a:r>
            <a:r>
              <a:rPr lang="it-IT" altLang="it-IT" sz="2600" b="1" i="1" dirty="0" err="1">
                <a:solidFill>
                  <a:srgbClr val="FF0000"/>
                </a:solidFill>
              </a:rPr>
              <a:t>P</a:t>
            </a:r>
            <a:r>
              <a:rPr lang="it-IT" altLang="it-IT" sz="2600" b="1" dirty="0"/>
              <a:t> è ‘costretto’ dal filo a rimanere sempre alla stessa distanza </a:t>
            </a:r>
            <a:r>
              <a:rPr lang="it-IT" altLang="it-IT" sz="2600" b="1" i="1" dirty="0" err="1">
                <a:solidFill>
                  <a:srgbClr val="FF0000"/>
                </a:solidFill>
              </a:rPr>
              <a:t>r</a:t>
            </a:r>
            <a:r>
              <a:rPr lang="it-IT" altLang="it-IT" sz="2600" b="1" dirty="0"/>
              <a:t> dal centro </a:t>
            </a:r>
            <a:r>
              <a:rPr lang="it-IT" altLang="it-IT" sz="2600" b="1" i="1" dirty="0">
                <a:solidFill>
                  <a:srgbClr val="FF0000"/>
                </a:solidFill>
              </a:rPr>
              <a:t>O</a:t>
            </a:r>
            <a:r>
              <a:rPr lang="it-IT" altLang="it-IT" sz="2600" dirty="0"/>
              <a:t>.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8096899-E02B-3C4D-97B7-771AC5DCB3F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39713" y="274638"/>
            <a:ext cx="9575800" cy="839787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Vocabolario matematico: luogo di punti</a:t>
            </a:r>
            <a:endParaRPr altLang="it-IT" sz="4000" b="1" dirty="0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435" name="Slide Number Placeholder 8">
            <a:extLst>
              <a:ext uri="{FF2B5EF4-FFF2-40B4-BE49-F238E27FC236}">
                <a16:creationId xmlns:a16="http://schemas.microsoft.com/office/drawing/2014/main" id="{AABD1B2E-37BA-E446-8E9A-AB20FA3C8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fld id="{1947C233-BB88-8149-9E7D-6FFC7AFF9287}" type="slidenum">
              <a:rPr lang="it-IT" altLang="it-IT" sz="1400">
                <a:latin typeface="Times New Roman" panose="02020603050405020304" pitchFamily="18" charset="0"/>
                <a:ea typeface="Segoe UI" charset="0"/>
              </a:rPr>
              <a:pPr eaLnBrk="1"/>
              <a:t>4</a:t>
            </a:fld>
            <a:endParaRPr lang="it-IT" altLang="it-IT" sz="1400" dirty="0">
              <a:latin typeface="Times New Roman" panose="02020603050405020304" pitchFamily="18" charset="0"/>
              <a:ea typeface="Segoe UI" charset="0"/>
            </a:endParaRPr>
          </a:p>
        </p:txBody>
      </p:sp>
      <p:sp>
        <p:nvSpPr>
          <p:cNvPr id="18436" name="Footer Placeholder 9">
            <a:extLst>
              <a:ext uri="{FF2B5EF4-FFF2-40B4-BE49-F238E27FC236}">
                <a16:creationId xmlns:a16="http://schemas.microsoft.com/office/drawing/2014/main" id="{4CE64E78-416E-E44E-8BE7-817EDAD3C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7034213"/>
            <a:ext cx="2830513" cy="525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it-IT" altLang="it-IT" sz="1400" i="1">
                <a:latin typeface="Times New Roman" panose="02020603050405020304" pitchFamily="18" charset="0"/>
              </a:rPr>
              <a:t>Bruna Cavallaro, 2023</a:t>
            </a:r>
          </a:p>
        </p:txBody>
      </p:sp>
      <p:pic>
        <p:nvPicPr>
          <p:cNvPr id="18437" name="Picture 9" descr="Circ2.gif">
            <a:extLst>
              <a:ext uri="{FF2B5EF4-FFF2-40B4-BE49-F238E27FC236}">
                <a16:creationId xmlns:a16="http://schemas.microsoft.com/office/drawing/2014/main" id="{E2397534-59A9-BE42-A36E-97F2A7760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2184400"/>
            <a:ext cx="2674938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10">
            <a:extLst>
              <a:ext uri="{FF2B5EF4-FFF2-40B4-BE49-F238E27FC236}">
                <a16:creationId xmlns:a16="http://schemas.microsoft.com/office/drawing/2014/main" id="{724AF19D-2518-B941-81A8-F88AC9E96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1176338"/>
            <a:ext cx="51244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600" b="1" dirty="0">
                <a:solidFill>
                  <a:srgbClr val="0000FF"/>
                </a:solidFill>
              </a:rPr>
              <a:t>Mentre gira, </a:t>
            </a:r>
            <a:r>
              <a:rPr lang="it-IT" altLang="it-IT" sz="2600" b="1" i="1" dirty="0" err="1">
                <a:solidFill>
                  <a:srgbClr val="FF0000"/>
                </a:solidFill>
              </a:rPr>
              <a:t>P</a:t>
            </a:r>
            <a:r>
              <a:rPr lang="it-IT" altLang="it-IT" sz="2600" b="1" dirty="0">
                <a:solidFill>
                  <a:srgbClr val="0000FF"/>
                </a:solidFill>
              </a:rPr>
              <a:t> lascia una ‘scia’: è una </a:t>
            </a:r>
            <a:r>
              <a:rPr lang="it-IT" altLang="it-IT" sz="2600" b="1" i="1" dirty="0">
                <a:solidFill>
                  <a:srgbClr val="0000FF"/>
                </a:solidFill>
              </a:rPr>
              <a:t>circonferenza</a:t>
            </a:r>
          </a:p>
        </p:txBody>
      </p:sp>
      <p:sp>
        <p:nvSpPr>
          <p:cNvPr id="18439" name="TextBox 11">
            <a:extLst>
              <a:ext uri="{FF2B5EF4-FFF2-40B4-BE49-F238E27FC236}">
                <a16:creationId xmlns:a16="http://schemas.microsoft.com/office/drawing/2014/main" id="{C298F9E3-FCFD-3A47-8E34-C18E2A365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" y="4619625"/>
            <a:ext cx="5292726" cy="1702216"/>
          </a:xfrm>
          <a:prstGeom prst="rect">
            <a:avLst/>
          </a:prstGeom>
          <a:solidFill>
            <a:srgbClr val="FFFFCC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600" b="1" dirty="0"/>
              <a:t>In matematica</a:t>
            </a:r>
            <a:r>
              <a:rPr lang="it-IT" altLang="it-IT" sz="2600" dirty="0"/>
              <a:t>, </a:t>
            </a:r>
            <a:r>
              <a:rPr lang="it-IT" altLang="it-IT" sz="2600" b="1" dirty="0">
                <a:solidFill>
                  <a:srgbClr val="0000EE"/>
                </a:solidFill>
              </a:rPr>
              <a:t>la circonferenza </a:t>
            </a:r>
            <a:r>
              <a:rPr lang="it-IT" altLang="it-IT" sz="2600" b="1" dirty="0"/>
              <a:t>è </a:t>
            </a:r>
            <a:r>
              <a:rPr lang="it-IT" altLang="it-IT" sz="2600" b="1" i="1" dirty="0"/>
              <a:t>il luogo dei punti </a:t>
            </a:r>
            <a:r>
              <a:rPr lang="it-IT" altLang="it-IT" sz="2600" b="1" dirty="0" err="1">
                <a:solidFill>
                  <a:srgbClr val="FF0000"/>
                </a:solidFill>
              </a:rPr>
              <a:t>P</a:t>
            </a:r>
            <a:r>
              <a:rPr lang="it-IT" altLang="it-IT" sz="2600" b="1" dirty="0"/>
              <a:t> </a:t>
            </a:r>
            <a:r>
              <a:rPr lang="it-IT" altLang="it-IT" sz="2600" b="1" dirty="0">
                <a:solidFill>
                  <a:srgbClr val="0000EE"/>
                </a:solidFill>
              </a:rPr>
              <a:t>del piano </a:t>
            </a:r>
            <a:r>
              <a:rPr lang="it-IT" altLang="it-IT" sz="2600" b="1" dirty="0"/>
              <a:t>che hanno distanza fissa </a:t>
            </a:r>
            <a:r>
              <a:rPr lang="it-IT" altLang="it-IT" sz="2600" b="1" i="1" dirty="0" err="1"/>
              <a:t>r</a:t>
            </a:r>
            <a:r>
              <a:rPr lang="it-IT" altLang="it-IT" sz="2600" b="1" dirty="0"/>
              <a:t> dal centro </a:t>
            </a:r>
            <a:r>
              <a:rPr lang="it-IT" altLang="it-IT" sz="2600" b="1" i="1" dirty="0"/>
              <a:t>O</a:t>
            </a:r>
            <a:r>
              <a:rPr lang="it-IT" altLang="it-IT" sz="2600" b="1" dirty="0"/>
              <a:t>.</a:t>
            </a:r>
          </a:p>
        </p:txBody>
      </p:sp>
      <p:sp>
        <p:nvSpPr>
          <p:cNvPr id="18440" name="TextBox 12">
            <a:extLst>
              <a:ext uri="{FF2B5EF4-FFF2-40B4-BE49-F238E27FC236}">
                <a16:creationId xmlns:a16="http://schemas.microsoft.com/office/drawing/2014/main" id="{E711ED5A-936D-EC4D-8AB2-B384098C9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650" y="1176338"/>
            <a:ext cx="2687638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600" b="1"/>
              <a:t>E nello spazio?</a:t>
            </a:r>
          </a:p>
        </p:txBody>
      </p:sp>
      <p:sp>
        <p:nvSpPr>
          <p:cNvPr id="18441" name="TextBox 13">
            <a:extLst>
              <a:ext uri="{FF2B5EF4-FFF2-40B4-BE49-F238E27FC236}">
                <a16:creationId xmlns:a16="http://schemas.microsoft.com/office/drawing/2014/main" id="{E39727BA-2D08-5A43-83A6-C2926F853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825" y="4619625"/>
            <a:ext cx="4200525" cy="1701800"/>
          </a:xfrm>
          <a:prstGeom prst="rect">
            <a:avLst/>
          </a:prstGeom>
          <a:solidFill>
            <a:schemeClr val="bg1"/>
          </a:solidFill>
          <a:ln w="31750">
            <a:solidFill>
              <a:srgbClr val="008000"/>
            </a:solidFill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600" b="1" dirty="0">
                <a:solidFill>
                  <a:srgbClr val="008000"/>
                </a:solidFill>
              </a:rPr>
              <a:t>La superficie sferica </a:t>
            </a:r>
            <a:r>
              <a:rPr lang="it-IT" altLang="it-IT" sz="2600" b="1" dirty="0"/>
              <a:t>è </a:t>
            </a:r>
            <a:r>
              <a:rPr lang="it-IT" altLang="it-IT" sz="2600" b="1" i="1" dirty="0"/>
              <a:t>il luogo dei punti </a:t>
            </a:r>
            <a:r>
              <a:rPr lang="it-IT" altLang="it-IT" sz="2600" b="1" dirty="0" err="1">
                <a:solidFill>
                  <a:srgbClr val="FF0000"/>
                </a:solidFill>
              </a:rPr>
              <a:t>P</a:t>
            </a:r>
            <a:r>
              <a:rPr lang="it-IT" altLang="it-IT" sz="2600" b="1" dirty="0"/>
              <a:t> che hanno distanza fissa </a:t>
            </a:r>
            <a:r>
              <a:rPr lang="it-IT" altLang="it-IT" sz="2600" b="1" i="1" dirty="0" err="1"/>
              <a:t>r</a:t>
            </a:r>
            <a:r>
              <a:rPr lang="it-IT" altLang="it-IT" sz="2600" b="1" dirty="0"/>
              <a:t> dal centro </a:t>
            </a:r>
            <a:r>
              <a:rPr lang="it-IT" altLang="it-IT" sz="2600" b="1" i="1" dirty="0"/>
              <a:t>O</a:t>
            </a:r>
            <a:r>
              <a:rPr lang="it-IT" altLang="it-IT" sz="2600" b="1" dirty="0"/>
              <a:t>.</a:t>
            </a:r>
          </a:p>
        </p:txBody>
      </p:sp>
      <p:pic>
        <p:nvPicPr>
          <p:cNvPr id="18442" name="Picture 14" descr="Sfera.jpg">
            <a:extLst>
              <a:ext uri="{FF2B5EF4-FFF2-40B4-BE49-F238E27FC236}">
                <a16:creationId xmlns:a16="http://schemas.microsoft.com/office/drawing/2014/main" id="{E30B0FF0-F910-BE4A-87CD-D95A6447E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79575"/>
            <a:ext cx="2144713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>
            <a:extLst>
              <a:ext uri="{FF2B5EF4-FFF2-40B4-BE49-F238E27FC236}">
                <a16:creationId xmlns:a16="http://schemas.microsoft.com/office/drawing/2014/main" id="{4A24C623-B21A-F144-A462-F0B7907A10D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9792" y="0"/>
            <a:ext cx="9448800" cy="887413"/>
          </a:xfrm>
        </p:spPr>
        <p:txBody>
          <a:bodyPr/>
          <a:lstStyle/>
          <a:p>
            <a:pPr eaLnBrk="1">
              <a:buSzPct val="45000"/>
              <a:buFont typeface="StarSymbol" charset="0"/>
              <a:buNone/>
            </a:pPr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La circonferenza nel piano cartesiano</a:t>
            </a:r>
            <a:endParaRPr altLang="it-IT" sz="3600" b="1" dirty="0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3556" name="Slide Number Placeholder 4">
            <a:extLst>
              <a:ext uri="{FF2B5EF4-FFF2-40B4-BE49-F238E27FC236}">
                <a16:creationId xmlns:a16="http://schemas.microsoft.com/office/drawing/2014/main" id="{A97F5BD0-0522-EB40-99F2-9A356D50F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fld id="{6F8BFA9E-8AEF-144D-9D11-B2E01D3BE674}" type="slidenum">
              <a:rPr lang="it-IT" altLang="it-IT" sz="1400">
                <a:latin typeface="Times New Roman" panose="02020603050405020304" pitchFamily="18" charset="0"/>
                <a:ea typeface="Segoe UI" charset="0"/>
              </a:rPr>
              <a:pPr eaLnBrk="1"/>
              <a:t>5</a:t>
            </a:fld>
            <a:endParaRPr lang="it-IT" altLang="it-IT" sz="1400">
              <a:latin typeface="Times New Roman" panose="02020603050405020304" pitchFamily="18" charset="0"/>
              <a:ea typeface="Segoe UI" charset="0"/>
            </a:endParaRPr>
          </a:p>
        </p:txBody>
      </p:sp>
      <p:sp>
        <p:nvSpPr>
          <p:cNvPr id="23557" name="Footer Placeholder 5">
            <a:extLst>
              <a:ext uri="{FF2B5EF4-FFF2-40B4-BE49-F238E27FC236}">
                <a16:creationId xmlns:a16="http://schemas.microsoft.com/office/drawing/2014/main" id="{543DB74E-C6BD-C54E-8261-D0E999EC5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7236221"/>
            <a:ext cx="3194050" cy="3234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it-IT" altLang="it-IT" sz="1400" i="1">
                <a:latin typeface="Times New Roman" panose="02020603050405020304" pitchFamily="18" charset="0"/>
              </a:rPr>
              <a:t>Bruna Cavallaro, 2023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46CD737-5397-C94B-AD5B-F0A770102322}"/>
              </a:ext>
            </a:extLst>
          </p:cNvPr>
          <p:cNvSpPr txBox="1"/>
          <p:nvPr/>
        </p:nvSpPr>
        <p:spPr>
          <a:xfrm>
            <a:off x="1059620" y="4762917"/>
            <a:ext cx="8136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Nel piano cartesiano ogni punto ha le sue coordinate.</a:t>
            </a:r>
          </a:p>
          <a:p>
            <a:pPr marL="342900" indent="-342900">
              <a:buFontTx/>
              <a:buChar char="-"/>
            </a:pPr>
            <a:r>
              <a:rPr lang="it-IT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Il centro O è fisso e ha coordinate (0, 0).</a:t>
            </a:r>
          </a:p>
          <a:p>
            <a:pPr marL="342900" indent="-342900">
              <a:buFontTx/>
              <a:buChar char="-"/>
            </a:pPr>
            <a:r>
              <a:rPr lang="it-IT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Il punto </a:t>
            </a:r>
            <a:r>
              <a:rPr lang="it-IT" sz="2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it-IT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percorre una circonferenza di centro O, perciò le sue coordinate variano. </a:t>
            </a:r>
          </a:p>
          <a:p>
            <a:pPr marL="342900" indent="-342900">
              <a:buFontTx/>
              <a:buChar char="-"/>
            </a:pPr>
            <a:r>
              <a:rPr lang="it-IT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 coordinate di </a:t>
            </a:r>
            <a:r>
              <a:rPr lang="it-IT" sz="2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it-IT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non variano liberamente, perché deve rimanere fissa la distanza OP.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1324B18-19B6-D345-A890-DCB2D7C85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51" y="1305133"/>
            <a:ext cx="3790477" cy="3388223"/>
          </a:xfrm>
          <a:prstGeom prst="rect">
            <a:avLst/>
          </a:prstGeom>
          <a:ln w="28575">
            <a:solidFill>
              <a:srgbClr val="055EF0"/>
            </a:solidFill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EEB59CD-1829-9E4D-B8AB-3B0E91E856D5}"/>
              </a:ext>
            </a:extLst>
          </p:cNvPr>
          <p:cNvSpPr txBox="1"/>
          <p:nvPr/>
        </p:nvSpPr>
        <p:spPr>
          <a:xfrm>
            <a:off x="447552" y="755291"/>
            <a:ext cx="9361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55EF0"/>
                </a:solidFill>
              </a:rPr>
              <a:t>Esempio: circonferenza con centro O(0, 0) e raggio 2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6133EA08-1233-A847-9D71-EDF63F6B6BE5}"/>
                  </a:ext>
                </a:extLst>
              </p:cNvPr>
              <p:cNvSpPr/>
              <p:nvPr/>
            </p:nvSpPr>
            <p:spPr>
              <a:xfrm>
                <a:off x="4311598" y="6886575"/>
                <a:ext cx="1632948" cy="562590"/>
              </a:xfrm>
              <a:prstGeom prst="rect">
                <a:avLst/>
              </a:prstGeom>
              <a:solidFill>
                <a:srgbClr val="FFFEE8"/>
              </a:solidFill>
              <a:ln w="1905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 marL="0" indent="0" algn="ctr" eaLnBrk="1">
                  <a:spcBef>
                    <a:spcPts val="300"/>
                  </a:spcBef>
                  <a:spcAft>
                    <a:spcPts val="300"/>
                  </a:spcAft>
                  <a:buSzPct val="45000"/>
                  <a:buFont typeface="StarSymbol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AE" altLang="it-IT" sz="2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</m:ctrlPr>
                        </m:accPr>
                        <m:e>
                          <m:r>
                            <a:rPr lang="ar-AE" altLang="it-IT" sz="2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𝑶</m:t>
                          </m:r>
                          <m:r>
                            <a:rPr lang="it-IT" altLang="it-IT" sz="2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𝑷</m:t>
                          </m:r>
                        </m:e>
                      </m:acc>
                      <m:r>
                        <a:rPr lang="ar-AE" altLang="it-IT" sz="2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m:t> = </m:t>
                      </m:r>
                      <m:r>
                        <a:rPr lang="ar-AE" altLang="it-IT" sz="2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m:t>𝟐</m:t>
                      </m:r>
                    </m:oMath>
                  </m:oMathPara>
                </a14:m>
                <a:endParaRPr lang="ar-AE" altLang="it-IT" sz="2800" b="1" dirty="0">
                  <a:solidFill>
                    <a:srgbClr val="000000"/>
                  </a:solidFill>
                  <a:latin typeface="Arial Narrow" panose="020B0604020202020204" pitchFamily="34" charset="0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6133EA08-1233-A847-9D71-EDF63F6B6B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598" y="6886575"/>
                <a:ext cx="1632948" cy="562590"/>
              </a:xfrm>
              <a:prstGeom prst="rect">
                <a:avLst/>
              </a:prstGeom>
              <a:blipFill>
                <a:blip r:embed="rId4"/>
                <a:stretch>
                  <a:fillRect t="-6250" r="-6061" b="-16667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>
            <a:extLst>
              <a:ext uri="{FF2B5EF4-FFF2-40B4-BE49-F238E27FC236}">
                <a16:creationId xmlns:a16="http://schemas.microsoft.com/office/drawing/2014/main" id="{4A24C623-B21A-F144-A462-F0B7907A10D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0875" y="386665"/>
            <a:ext cx="9448800" cy="887413"/>
          </a:xfrm>
        </p:spPr>
        <p:txBody>
          <a:bodyPr/>
          <a:lstStyle/>
          <a:p>
            <a:pPr eaLnBrk="1">
              <a:buSzPct val="45000"/>
              <a:buFont typeface="StarSymbol" charset="0"/>
              <a:buNone/>
            </a:pPr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Distanza fra due punti nel piano cartesiano</a:t>
            </a:r>
            <a:endParaRPr altLang="it-IT" sz="3600" b="1" dirty="0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3556" name="Slide Number Placeholder 4">
            <a:extLst>
              <a:ext uri="{FF2B5EF4-FFF2-40B4-BE49-F238E27FC236}">
                <a16:creationId xmlns:a16="http://schemas.microsoft.com/office/drawing/2014/main" id="{A97F5BD0-0522-EB40-99F2-9A356D50F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fld id="{6F8BFA9E-8AEF-144D-9D11-B2E01D3BE674}" type="slidenum">
              <a:rPr lang="it-IT" altLang="it-IT" sz="1400">
                <a:latin typeface="Times New Roman" panose="02020603050405020304" pitchFamily="18" charset="0"/>
                <a:ea typeface="Segoe UI" charset="0"/>
              </a:rPr>
              <a:pPr eaLnBrk="1"/>
              <a:t>6</a:t>
            </a:fld>
            <a:endParaRPr lang="it-IT" altLang="it-IT" sz="1400">
              <a:latin typeface="Times New Roman" panose="02020603050405020304" pitchFamily="18" charset="0"/>
              <a:ea typeface="Segoe UI" charset="0"/>
            </a:endParaRPr>
          </a:p>
        </p:txBody>
      </p:sp>
      <p:sp>
        <p:nvSpPr>
          <p:cNvPr id="23557" name="Footer Placeholder 5">
            <a:extLst>
              <a:ext uri="{FF2B5EF4-FFF2-40B4-BE49-F238E27FC236}">
                <a16:creationId xmlns:a16="http://schemas.microsoft.com/office/drawing/2014/main" id="{543DB74E-C6BD-C54E-8261-D0E999EC5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7236221"/>
            <a:ext cx="3194050" cy="3234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it-IT" altLang="it-IT" sz="1400" i="1">
                <a:latin typeface="Times New Roman" panose="02020603050405020304" pitchFamily="18" charset="0"/>
              </a:rPr>
              <a:t>Bruna Cavallaro, 2023</a:t>
            </a:r>
          </a:p>
        </p:txBody>
      </p:sp>
      <p:pic>
        <p:nvPicPr>
          <p:cNvPr id="10" name="Picture 9" descr="Distanza-fra-due-punti.jpg">
            <a:extLst>
              <a:ext uri="{FF2B5EF4-FFF2-40B4-BE49-F238E27FC236}">
                <a16:creationId xmlns:a16="http://schemas.microsoft.com/office/drawing/2014/main" id="{D56D3345-1A97-2640-A773-95AB4D339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9419" r="9167" b="12320"/>
          <a:stretch>
            <a:fillRect/>
          </a:stretch>
        </p:blipFill>
        <p:spPr bwMode="auto">
          <a:xfrm>
            <a:off x="5009900" y="2039709"/>
            <a:ext cx="4435976" cy="2834794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3ED7572-B536-3A46-B6D8-3EDFD3E4613E}"/>
              </a:ext>
            </a:extLst>
          </p:cNvPr>
          <p:cNvSpPr txBox="1"/>
          <p:nvPr/>
        </p:nvSpPr>
        <p:spPr>
          <a:xfrm>
            <a:off x="2664048" y="1354882"/>
            <a:ext cx="5547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Basata sul teorema di Pitagora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92745947-2AD6-194C-AE6B-020AFE1F2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209" y="2039709"/>
            <a:ext cx="3996444" cy="283429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DEC2F4A8-3E81-864F-B032-FFDF3FE2D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5275" y="4995282"/>
            <a:ext cx="4280601" cy="735386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80508E31-92C2-6243-B02F-A705F09C8B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209" y="4995282"/>
            <a:ext cx="3996444" cy="68781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35647ED0-DAB5-414C-89D4-9667897578F1}"/>
              </a:ext>
            </a:extLst>
          </p:cNvPr>
          <p:cNvSpPr/>
          <p:nvPr/>
        </p:nvSpPr>
        <p:spPr>
          <a:xfrm>
            <a:off x="674687" y="5949534"/>
            <a:ext cx="9118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55EF0"/>
                </a:solidFill>
              </a:rPr>
              <a:t>Regola generale</a:t>
            </a:r>
            <a:r>
              <a:rPr lang="it-IT" sz="2400" b="1" dirty="0"/>
              <a:t>: la formula vale quando al posto di (</a:t>
            </a:r>
            <a:r>
              <a:rPr lang="it-IT" sz="2400" b="1" dirty="0" err="1"/>
              <a:t>x</a:t>
            </a:r>
            <a:r>
              <a:rPr lang="it-IT" sz="2400" b="1" baseline="-25000" dirty="0" err="1"/>
              <a:t>A</a:t>
            </a:r>
            <a:r>
              <a:rPr lang="it-IT" sz="2400" b="1" dirty="0"/>
              <a:t>, </a:t>
            </a:r>
            <a:r>
              <a:rPr lang="it-IT" sz="2400" b="1" dirty="0" err="1"/>
              <a:t>y</a:t>
            </a:r>
            <a:r>
              <a:rPr lang="it-IT" sz="2400" b="1" baseline="-25000" dirty="0" err="1"/>
              <a:t>A</a:t>
            </a:r>
            <a:r>
              <a:rPr lang="it-IT" sz="2400" b="1" dirty="0"/>
              <a:t>) e (</a:t>
            </a:r>
            <a:r>
              <a:rPr lang="it-IT" sz="2400" b="1" dirty="0" err="1"/>
              <a:t>x</a:t>
            </a:r>
            <a:r>
              <a:rPr lang="it-IT" sz="2400" b="1" baseline="-25000" dirty="0" err="1"/>
              <a:t>B</a:t>
            </a:r>
            <a:r>
              <a:rPr lang="it-IT" sz="2400" b="1" dirty="0"/>
              <a:t>, </a:t>
            </a:r>
            <a:r>
              <a:rPr lang="it-IT" sz="2400" b="1" dirty="0" err="1"/>
              <a:t>y</a:t>
            </a:r>
            <a:r>
              <a:rPr lang="it-IT" sz="2400" b="1" baseline="-25000" dirty="0" err="1"/>
              <a:t>B</a:t>
            </a:r>
            <a:r>
              <a:rPr lang="it-IT" sz="2400" b="1" dirty="0"/>
              <a:t>)</a:t>
            </a:r>
            <a:r>
              <a:rPr lang="it-IT" sz="2400" b="1" baseline="-25000" dirty="0"/>
              <a:t> </a:t>
            </a:r>
            <a:r>
              <a:rPr lang="it-IT" sz="2400" b="1" dirty="0"/>
              <a:t>sostituisco particolari coppie di numeri reali.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38725149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>
            <a:extLst>
              <a:ext uri="{FF2B5EF4-FFF2-40B4-BE49-F238E27FC236}">
                <a16:creationId xmlns:a16="http://schemas.microsoft.com/office/drawing/2014/main" id="{4A24C623-B21A-F144-A462-F0B7907A10D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86569" y="323453"/>
            <a:ext cx="9448800" cy="887413"/>
          </a:xfrm>
        </p:spPr>
        <p:txBody>
          <a:bodyPr/>
          <a:lstStyle/>
          <a:p>
            <a:pPr eaLnBrk="1">
              <a:buSzPct val="45000"/>
              <a:buFont typeface="StarSymbol" charset="0"/>
              <a:buNone/>
            </a:pPr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Distanza OP nel piano cartesiano</a:t>
            </a:r>
            <a:endParaRPr altLang="it-IT" sz="3600" b="1" dirty="0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3556" name="Slide Number Placeholder 4">
            <a:extLst>
              <a:ext uri="{FF2B5EF4-FFF2-40B4-BE49-F238E27FC236}">
                <a16:creationId xmlns:a16="http://schemas.microsoft.com/office/drawing/2014/main" id="{A97F5BD0-0522-EB40-99F2-9A356D50F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fld id="{6F8BFA9E-8AEF-144D-9D11-B2E01D3BE674}" type="slidenum">
              <a:rPr lang="it-IT" altLang="it-IT" sz="1400">
                <a:latin typeface="Times New Roman" panose="02020603050405020304" pitchFamily="18" charset="0"/>
                <a:ea typeface="Segoe UI" charset="0"/>
              </a:rPr>
              <a:pPr eaLnBrk="1"/>
              <a:t>7</a:t>
            </a:fld>
            <a:endParaRPr lang="it-IT" altLang="it-IT" sz="1400">
              <a:latin typeface="Times New Roman" panose="02020603050405020304" pitchFamily="18" charset="0"/>
              <a:ea typeface="Segoe UI" charset="0"/>
            </a:endParaRPr>
          </a:p>
        </p:txBody>
      </p:sp>
      <p:sp>
        <p:nvSpPr>
          <p:cNvPr id="23557" name="Footer Placeholder 5">
            <a:extLst>
              <a:ext uri="{FF2B5EF4-FFF2-40B4-BE49-F238E27FC236}">
                <a16:creationId xmlns:a16="http://schemas.microsoft.com/office/drawing/2014/main" id="{543DB74E-C6BD-C54E-8261-D0E999EC5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7236221"/>
            <a:ext cx="3194050" cy="3234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it-IT" altLang="it-IT" sz="1400" i="1">
                <a:latin typeface="Times New Roman" panose="02020603050405020304" pitchFamily="18" charset="0"/>
              </a:rPr>
              <a:t>Bruna Cavallaro, 2023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E840D7C-C7A0-A744-BC73-F32E5F5DB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53" y="3727450"/>
            <a:ext cx="3888432" cy="3393998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83B5990E-82DC-644C-905E-26396F13FE80}"/>
                  </a:ext>
                </a:extLst>
              </p:cNvPr>
              <p:cNvSpPr/>
              <p:nvPr/>
            </p:nvSpPr>
            <p:spPr>
              <a:xfrm>
                <a:off x="935856" y="1210866"/>
                <a:ext cx="8639944" cy="2401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eaLnBrk="1">
                  <a:spcAft>
                    <a:spcPts val="200"/>
                  </a:spcAft>
                  <a:buSzPct val="45000"/>
                  <a:buFont typeface="StarSymbol" charset="0"/>
                  <a:buNone/>
                </a:pPr>
                <a:r>
                  <a:rPr lang="it-IT" altLang="it-IT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Microsoft YaHei" panose="020B0503020204020204" pitchFamily="34" charset="-122"/>
                    <a:cs typeface="Arial" panose="020B0604020202020204" pitchFamily="34" charset="0"/>
                  </a:rPr>
                  <a:t>Indico con le lettere </a:t>
                </a:r>
                <a:r>
                  <a:rPr lang="it-IT" altLang="it-IT" sz="2800" b="1" i="1" dirty="0">
                    <a:solidFill>
                      <a:srgbClr val="055EF0"/>
                    </a:solidFill>
                    <a:ea typeface="Microsoft YaHei" panose="020B0503020204020204" pitchFamily="34" charset="-122"/>
                    <a:cs typeface="Arial" panose="020B0604020202020204" pitchFamily="34" charset="0"/>
                  </a:rPr>
                  <a:t>x</a:t>
                </a:r>
                <a:r>
                  <a:rPr lang="it-IT" altLang="it-IT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Microsoft YaHei" panose="020B0503020204020204" pitchFamily="34" charset="-122"/>
                    <a:cs typeface="Arial" panose="020B0604020202020204" pitchFamily="34" charset="0"/>
                  </a:rPr>
                  <a:t> ed </a:t>
                </a:r>
                <a:r>
                  <a:rPr lang="it-IT" altLang="it-IT" sz="2800" b="1" i="1" dirty="0">
                    <a:solidFill>
                      <a:srgbClr val="055EF0"/>
                    </a:solidFill>
                    <a:ea typeface="Microsoft YaHei" panose="020B0503020204020204" pitchFamily="34" charset="-122"/>
                    <a:cs typeface="Arial" panose="020B0604020202020204" pitchFamily="34" charset="0"/>
                  </a:rPr>
                  <a:t>y</a:t>
                </a:r>
                <a:r>
                  <a:rPr lang="it-IT" altLang="it-IT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Microsoft YaHei" panose="020B0503020204020204" pitchFamily="34" charset="-122"/>
                    <a:cs typeface="Arial" panose="020B0604020202020204" pitchFamily="34" charset="0"/>
                  </a:rPr>
                  <a:t> le coordinate variabili del punto </a:t>
                </a:r>
                <a:r>
                  <a:rPr lang="it-IT" altLang="it-IT" sz="28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Microsoft YaHei" panose="020B0503020204020204" pitchFamily="34" charset="-122"/>
                    <a:cs typeface="Arial" panose="020B0604020202020204" pitchFamily="34" charset="0"/>
                  </a:rPr>
                  <a:t>P</a:t>
                </a:r>
                <a:r>
                  <a:rPr lang="it-IT" altLang="it-IT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Microsoft YaHei" panose="020B0503020204020204" pitchFamily="34" charset="-122"/>
                    <a:cs typeface="Arial" panose="020B0604020202020204" pitchFamily="34" charset="0"/>
                  </a:rPr>
                  <a:t> che percorre la circonferenza.</a:t>
                </a:r>
              </a:p>
              <a:p>
                <a:pPr marL="11113" indent="0" eaLnBrk="1">
                  <a:spcAft>
                    <a:spcPts val="300"/>
                  </a:spcAft>
                  <a:buSzPct val="45000"/>
                  <a:buFont typeface="StarSymbol" charset="0"/>
                  <a:buNone/>
                </a:pPr>
                <a:r>
                  <a:rPr lang="it-IT" altLang="it-IT" sz="2800" b="1" dirty="0">
                    <a:solidFill>
                      <a:srgbClr val="000000"/>
                    </a:solidFill>
                    <a:ea typeface="Microsoft YaHei" panose="020B0503020204020204" pitchFamily="34" charset="-122"/>
                    <a:cs typeface="Arial" panose="020B0604020202020204" pitchFamily="34" charset="0"/>
                  </a:rPr>
                  <a:t>Nel piano cartesiano la distanza OP è legata alle coordinate di O e di </a:t>
                </a:r>
                <a:r>
                  <a:rPr lang="it-IT" altLang="it-IT" sz="2800" b="1" dirty="0" err="1">
                    <a:solidFill>
                      <a:srgbClr val="000000"/>
                    </a:solidFill>
                    <a:ea typeface="Microsoft YaHei" panose="020B0503020204020204" pitchFamily="34" charset="-122"/>
                    <a:cs typeface="Arial" panose="020B0604020202020204" pitchFamily="34" charset="0"/>
                  </a:rPr>
                  <a:t>P</a:t>
                </a:r>
                <a:r>
                  <a:rPr lang="it-IT" altLang="it-IT" sz="2800" b="1" dirty="0">
                    <a:solidFill>
                      <a:srgbClr val="000000"/>
                    </a:solidFill>
                    <a:ea typeface="Microsoft YaHei" panose="020B0503020204020204" pitchFamily="34" charset="-122"/>
                    <a:cs typeface="Arial" panose="020B0604020202020204" pitchFamily="34" charset="0"/>
                  </a:rPr>
                  <a:t>:</a:t>
                </a:r>
              </a:p>
              <a:p>
                <a:pPr marL="0" indent="0" algn="ctr" eaLnBrk="1">
                  <a:spcAft>
                    <a:spcPts val="600"/>
                  </a:spcAft>
                  <a:buSzPct val="45000"/>
                  <a:buFont typeface="StarSymbol" charset="0"/>
                  <a:buNone/>
                </a:pPr>
                <a:r>
                  <a:rPr lang="it-IT" altLang="it-IT" b="1" dirty="0">
                    <a:solidFill>
                      <a:srgbClr val="FF0000"/>
                    </a:solidFill>
                    <a:latin typeface="Arial Narrow" panose="020B0604020202020204" pitchFamily="34" charset="0"/>
                    <a:ea typeface="Microsoft YaHei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altLang="it-IT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accPr>
                      <m:e>
                        <m:r>
                          <a:rPr lang="ar-AE" altLang="it-IT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𝑶</m:t>
                        </m:r>
                        <m:r>
                          <a:rPr lang="it-IT" altLang="it-IT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𝑷</m:t>
                        </m:r>
                      </m:e>
                    </m:acc>
                    <m:r>
                      <a:rPr lang="ar-AE" altLang="it-IT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 = </m:t>
                    </m:r>
                    <m:rad>
                      <m:radPr>
                        <m:degHide m:val="on"/>
                        <m:ctrlPr>
                          <a:rPr lang="ar-AE" altLang="it-IT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ar-AE" altLang="it-IT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it-IT" altLang="it-IT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  <m:t>𝒙</m:t>
                            </m:r>
                          </m:e>
                          <m:sup>
                            <m:r>
                              <a:rPr lang="it-IT" altLang="it-IT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  <m:t>𝟐</m:t>
                            </m:r>
                          </m:sup>
                        </m:sSup>
                        <m:r>
                          <a:rPr lang="it-IT" altLang="it-IT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+</m:t>
                        </m:r>
                        <m:sSup>
                          <m:sSupPr>
                            <m:ctrlPr>
                              <a:rPr lang="ar-AE" altLang="it-IT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it-IT" altLang="it-IT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  <m:t>𝒚</m:t>
                            </m:r>
                          </m:e>
                          <m:sup>
                            <m:r>
                              <a:rPr lang="it-IT" altLang="it-IT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it-IT" altLang="it-IT" b="1" dirty="0">
                    <a:solidFill>
                      <a:srgbClr val="FF0000"/>
                    </a:solidFill>
                    <a:latin typeface="Arial Narrow" panose="020B0604020202020204" pitchFamily="34" charset="0"/>
                    <a:ea typeface="Microsoft YaHei" panose="020B0503020204020204" pitchFamily="34" charset="-122"/>
                  </a:rPr>
                  <a:t> </a:t>
                </a:r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83B5990E-82DC-644C-905E-26396F13FE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856" y="1210866"/>
                <a:ext cx="8639944" cy="2401811"/>
              </a:xfrm>
              <a:prstGeom prst="rect">
                <a:avLst/>
              </a:prstGeom>
              <a:blipFill>
                <a:blip r:embed="rId4"/>
                <a:stretch>
                  <a:fillRect l="-1468" t="-2105" b="-42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630406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>
            <a:extLst>
              <a:ext uri="{FF2B5EF4-FFF2-40B4-BE49-F238E27FC236}">
                <a16:creationId xmlns:a16="http://schemas.microsoft.com/office/drawing/2014/main" id="{4A24C623-B21A-F144-A462-F0B7907A10D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9412" y="268471"/>
            <a:ext cx="9448800" cy="887413"/>
          </a:xfrm>
        </p:spPr>
        <p:txBody>
          <a:bodyPr/>
          <a:lstStyle/>
          <a:p>
            <a:pPr eaLnBrk="1">
              <a:buSzPct val="45000"/>
              <a:buFont typeface="StarSymbol" charset="0"/>
              <a:buNone/>
            </a:pPr>
            <a:r>
              <a:rPr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Equazione di una circonferenza di centro 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Sottotitolo 2">
                <a:extLst>
                  <a:ext uri="{FF2B5EF4-FFF2-40B4-BE49-F238E27FC236}">
                    <a16:creationId xmlns:a16="http://schemas.microsoft.com/office/drawing/2014/main" id="{1AEC7B77-7D79-4345-9D44-446C40EFBE28}"/>
                  </a:ext>
                </a:extLst>
              </p:cNvPr>
              <p:cNvSpPr txBox="1">
                <a:spLocks noGrp="1"/>
              </p:cNvSpPr>
              <p:nvPr>
                <p:ph type="subTitle" idx="4294967295"/>
              </p:nvPr>
            </p:nvSpPr>
            <p:spPr>
              <a:xfrm>
                <a:off x="156446" y="1409395"/>
                <a:ext cx="9953625" cy="1257562"/>
              </a:xfrm>
            </p:spPr>
            <p:txBody>
              <a:bodyPr/>
              <a:lstStyle/>
              <a:p>
                <a:pPr marL="0" indent="0" eaLnBrk="1">
                  <a:spcAft>
                    <a:spcPts val="200"/>
                  </a:spcAft>
                  <a:buSzPct val="45000"/>
                  <a:buFont typeface="StarSymbol" charset="0"/>
                  <a:buNone/>
                </a:pPr>
                <a:r>
                  <a:rPr lang="it-IT" altLang="it-IT" sz="2600" b="1" i="1" dirty="0">
                    <a:latin typeface="Arial Narrow" panose="020B0604020202020204" pitchFamily="34" charset="0"/>
                    <a:ea typeface="Microsoft YaHei" panose="020B0503020204020204" pitchFamily="34" charset="-122"/>
                  </a:rPr>
                  <a:t>x</a:t>
                </a:r>
                <a:r>
                  <a:rPr lang="it-IT" altLang="it-IT" sz="2600" b="1" dirty="0">
                    <a:latin typeface="Arial Narrow" panose="020B0604020202020204" pitchFamily="34" charset="0"/>
                    <a:ea typeface="Microsoft YaHei" panose="020B0503020204020204" pitchFamily="34" charset="-122"/>
                  </a:rPr>
                  <a:t> ed </a:t>
                </a:r>
                <a:r>
                  <a:rPr lang="it-IT" altLang="it-IT" sz="2600" b="1" i="1" dirty="0">
                    <a:latin typeface="Arial Narrow" panose="020B0604020202020204" pitchFamily="34" charset="0"/>
                    <a:ea typeface="Microsoft YaHei" panose="020B0503020204020204" pitchFamily="34" charset="-122"/>
                  </a:rPr>
                  <a:t>y</a:t>
                </a:r>
                <a:r>
                  <a:rPr lang="it-IT" altLang="it-IT" sz="2600" b="1" dirty="0">
                    <a:latin typeface="Arial Narrow" panose="020B0604020202020204" pitchFamily="34" charset="0"/>
                    <a:ea typeface="Microsoft YaHei" panose="020B0503020204020204" pitchFamily="34" charset="-122"/>
                  </a:rPr>
                  <a:t> sono le coordinate variabili del punto </a:t>
                </a:r>
                <a:r>
                  <a:rPr lang="it-IT" altLang="it-IT" sz="2600" b="1" dirty="0" err="1">
                    <a:latin typeface="Arial Narrow" panose="020B0604020202020204" pitchFamily="34" charset="0"/>
                    <a:ea typeface="Microsoft YaHei" panose="020B0503020204020204" pitchFamily="34" charset="-122"/>
                  </a:rPr>
                  <a:t>P</a:t>
                </a:r>
                <a:r>
                  <a:rPr lang="it-IT" altLang="it-IT" sz="2600" b="1" dirty="0">
                    <a:latin typeface="Arial Narrow" panose="020B0604020202020204" pitchFamily="34" charset="0"/>
                    <a:ea typeface="Microsoft YaHei" panose="020B0503020204020204" pitchFamily="34" charset="-122"/>
                  </a:rPr>
                  <a:t> che percorre la circonferenza</a:t>
                </a:r>
                <a:r>
                  <a:rPr lang="it-IT" altLang="it-IT" sz="2600" b="1" dirty="0">
                    <a:solidFill>
                      <a:srgbClr val="055EF0"/>
                    </a:solidFill>
                    <a:latin typeface="Arial Narrow" panose="020B0604020202020204" pitchFamily="34" charset="0"/>
                    <a:ea typeface="Microsoft YaHei" panose="020B0503020204020204" pitchFamily="34" charset="-122"/>
                  </a:rPr>
                  <a:t>.</a:t>
                </a:r>
              </a:p>
              <a:p>
                <a:pPr marL="0" indent="0" eaLnBrk="1">
                  <a:spcAft>
                    <a:spcPts val="0"/>
                  </a:spcAft>
                  <a:buSzPct val="45000"/>
                  <a:buFont typeface="StarSymbol" charset="0"/>
                  <a:buNone/>
                </a:pPr>
                <a:r>
                  <a:rPr lang="it-IT" altLang="it-IT" sz="2600" b="1" i="1" dirty="0">
                    <a:solidFill>
                      <a:srgbClr val="000000"/>
                    </a:solidFill>
                    <a:latin typeface="Arial Narrow" panose="020B0604020202020204" pitchFamily="34" charset="0"/>
                    <a:ea typeface="Microsoft YaHei" panose="020B0503020204020204" pitchFamily="34" charset="-122"/>
                  </a:rPr>
                  <a:t>x</a:t>
                </a:r>
                <a:r>
                  <a:rPr lang="it-IT" altLang="it-IT" sz="2600" b="1" dirty="0">
                    <a:solidFill>
                      <a:srgbClr val="000000"/>
                    </a:solidFill>
                    <a:latin typeface="Arial Narrow" panose="020B0604020202020204" pitchFamily="34" charset="0"/>
                    <a:ea typeface="Microsoft YaHei" panose="020B0503020204020204" pitchFamily="34" charset="-122"/>
                  </a:rPr>
                  <a:t> ed </a:t>
                </a:r>
                <a:r>
                  <a:rPr lang="it-IT" altLang="it-IT" sz="2600" b="1" i="1" dirty="0">
                    <a:solidFill>
                      <a:srgbClr val="000000"/>
                    </a:solidFill>
                    <a:latin typeface="Arial Narrow" panose="020B0604020202020204" pitchFamily="34" charset="0"/>
                    <a:ea typeface="Microsoft YaHei" panose="020B0503020204020204" pitchFamily="34" charset="-122"/>
                  </a:rPr>
                  <a:t>y</a:t>
                </a:r>
                <a:r>
                  <a:rPr lang="it-IT" altLang="it-IT" sz="2600" b="1" dirty="0">
                    <a:solidFill>
                      <a:srgbClr val="000000"/>
                    </a:solidFill>
                    <a:latin typeface="Arial Narrow" panose="020B0604020202020204" pitchFamily="34" charset="0"/>
                    <a:ea typeface="Microsoft YaHei" panose="020B0503020204020204" pitchFamily="34" charset="-122"/>
                  </a:rPr>
                  <a:t> non variano liberamente perché </a:t>
                </a:r>
                <a:r>
                  <a:rPr lang="it-IT" altLang="it-IT" sz="2600" b="1" dirty="0" err="1">
                    <a:solidFill>
                      <a:srgbClr val="000000"/>
                    </a:solidFill>
                    <a:latin typeface="Arial Narrow" panose="020B0604020202020204" pitchFamily="34" charset="0"/>
                    <a:ea typeface="Microsoft YaHei" panose="020B0503020204020204" pitchFamily="34" charset="-122"/>
                  </a:rPr>
                  <a:t>P</a:t>
                </a:r>
                <a:r>
                  <a:rPr lang="it-IT" altLang="it-IT" sz="2600" b="1" dirty="0">
                    <a:solidFill>
                      <a:srgbClr val="000000"/>
                    </a:solidFill>
                    <a:latin typeface="Arial Narrow" panose="020B0604020202020204" pitchFamily="34" charset="0"/>
                    <a:ea typeface="Microsoft YaHei" panose="020B0503020204020204" pitchFamily="34" charset="-122"/>
                  </a:rPr>
                  <a:t> deve rimanere a distanza 2 da O.</a:t>
                </a:r>
              </a:p>
              <a:p>
                <a:pPr marL="0" indent="0" algn="ctr" eaLnBrk="1">
                  <a:spcBef>
                    <a:spcPts val="300"/>
                  </a:spcBef>
                  <a:spcAft>
                    <a:spcPts val="300"/>
                  </a:spcAft>
                  <a:buSzPct val="45000"/>
                  <a:buFont typeface="StarSymbol" charset="0"/>
                  <a:buNone/>
                </a:pPr>
                <a:r>
                  <a:rPr lang="it-IT" altLang="it-IT" sz="2600" b="1" dirty="0">
                    <a:solidFill>
                      <a:srgbClr val="FF0000"/>
                    </a:solidFill>
                    <a:latin typeface="Arial Narrow" panose="020B0604020202020204" pitchFamily="34" charset="0"/>
                    <a:ea typeface="Microsoft YaHei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altLang="it-IT" sz="2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accPr>
                      <m:e>
                        <m:r>
                          <a:rPr lang="ar-AE" altLang="it-IT" sz="2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𝑶</m:t>
                        </m:r>
                        <m:r>
                          <a:rPr lang="it-IT" altLang="it-IT" sz="2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𝑷</m:t>
                        </m:r>
                      </m:e>
                    </m:acc>
                    <m:r>
                      <a:rPr lang="ar-AE" altLang="it-IT" sz="26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 = </m:t>
                    </m:r>
                    <m:r>
                      <a:rPr lang="ar-AE" altLang="it-IT" sz="26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𝟐</m:t>
                    </m:r>
                  </m:oMath>
                </a14:m>
                <a:endParaRPr lang="ar-AE" altLang="it-IT" sz="2600" b="1" dirty="0">
                  <a:solidFill>
                    <a:srgbClr val="000000"/>
                  </a:solidFill>
                  <a:latin typeface="Arial Narrow" panose="020B0604020202020204" pitchFamily="34" charset="0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3555" name="Sottotitolo 2">
                <a:extLst>
                  <a:ext uri="{FF2B5EF4-FFF2-40B4-BE49-F238E27FC236}">
                    <a16:creationId xmlns:a16="http://schemas.microsoft.com/office/drawing/2014/main" id="{1AEC7B77-7D79-4345-9D44-446C40EFBE28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156446" y="1409395"/>
                <a:ext cx="9953625" cy="1257562"/>
              </a:xfrm>
              <a:blipFill>
                <a:blip r:embed="rId3"/>
                <a:stretch>
                  <a:fillRect l="-1913" t="-7000" r="-510" b="-1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6" name="Slide Number Placeholder 4">
            <a:extLst>
              <a:ext uri="{FF2B5EF4-FFF2-40B4-BE49-F238E27FC236}">
                <a16:creationId xmlns:a16="http://schemas.microsoft.com/office/drawing/2014/main" id="{A97F5BD0-0522-EB40-99F2-9A356D50F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562278" y="7037387"/>
            <a:ext cx="2347912" cy="522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fld id="{6F8BFA9E-8AEF-144D-9D11-B2E01D3BE674}" type="slidenum">
              <a:rPr lang="it-IT" altLang="it-IT" sz="1400">
                <a:latin typeface="Times New Roman" panose="02020603050405020304" pitchFamily="18" charset="0"/>
                <a:ea typeface="Segoe UI" charset="0"/>
              </a:rPr>
              <a:pPr eaLnBrk="1"/>
              <a:t>8</a:t>
            </a:fld>
            <a:endParaRPr lang="it-IT" altLang="it-IT" sz="1400">
              <a:latin typeface="Times New Roman" panose="02020603050405020304" pitchFamily="18" charset="0"/>
              <a:ea typeface="Segoe UI" charset="0"/>
            </a:endParaRPr>
          </a:p>
        </p:txBody>
      </p:sp>
      <p:sp>
        <p:nvSpPr>
          <p:cNvPr id="23557" name="Footer Placeholder 5">
            <a:extLst>
              <a:ext uri="{FF2B5EF4-FFF2-40B4-BE49-F238E27FC236}">
                <a16:creationId xmlns:a16="http://schemas.microsoft.com/office/drawing/2014/main" id="{543DB74E-C6BD-C54E-8261-D0E999EC5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7037388"/>
            <a:ext cx="3194050" cy="522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it-IT" altLang="it-IT" sz="1400" i="1">
                <a:latin typeface="Times New Roman" panose="02020603050405020304" pitchFamily="18" charset="0"/>
              </a:rPr>
              <a:t>Bruna Cavallaro, 2023</a:t>
            </a:r>
          </a:p>
        </p:txBody>
      </p:sp>
      <p:sp>
        <p:nvSpPr>
          <p:cNvPr id="23559" name="Rectangle 6">
            <a:extLst>
              <a:ext uri="{FF2B5EF4-FFF2-40B4-BE49-F238E27FC236}">
                <a16:creationId xmlns:a16="http://schemas.microsoft.com/office/drawing/2014/main" id="{560BF7F1-FEB6-1341-9FAC-DDF0BDF8C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413" y="5914058"/>
            <a:ext cx="2366353" cy="584775"/>
          </a:xfrm>
          <a:prstGeom prst="rect">
            <a:avLst/>
          </a:prstGeom>
          <a:solidFill>
            <a:srgbClr val="FFFEE8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SzPct val="45000"/>
              <a:buFont typeface="StarSymbol" charset="0"/>
              <a:buNone/>
            </a:pPr>
            <a:r>
              <a:rPr lang="it-IT" altLang="it-IT" sz="3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it-IT" altLang="it-IT" sz="3200" b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it-IT" altLang="it-IT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+ </a:t>
            </a:r>
            <a:r>
              <a:rPr lang="it-IT" altLang="it-IT" sz="3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y</a:t>
            </a:r>
            <a:r>
              <a:rPr lang="it-IT" altLang="it-IT" sz="3200" b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it-IT" altLang="it-IT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= </a:t>
            </a:r>
            <a:r>
              <a:rPr lang="it-IT" altLang="it-IT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it-IT" altLang="it-IT" sz="3200" b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it-IT" altLang="it-IT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AD92698-F4B4-B841-884D-66C66490AC18}"/>
              </a:ext>
            </a:extLst>
          </p:cNvPr>
          <p:cNvSpPr txBox="1"/>
          <p:nvPr/>
        </p:nvSpPr>
        <p:spPr>
          <a:xfrm>
            <a:off x="3680799" y="979703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55EF0"/>
                </a:solidFill>
              </a:rPr>
              <a:t>UN ESEMPIO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DBC6D57-B789-A249-B782-C9555935F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800" y="4381929"/>
            <a:ext cx="2520280" cy="2619392"/>
          </a:xfrm>
          <a:prstGeom prst="rect">
            <a:avLst/>
          </a:prstGeom>
          <a:ln w="28575">
            <a:solidFill>
              <a:srgbClr val="055EF0"/>
            </a:solidFill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4398AB3-5E14-8A46-992A-A3B81953C57B}"/>
              </a:ext>
            </a:extLst>
          </p:cNvPr>
          <p:cNvSpPr txBox="1"/>
          <p:nvPr/>
        </p:nvSpPr>
        <p:spPr>
          <a:xfrm>
            <a:off x="287784" y="3775344"/>
            <a:ext cx="87621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>
              <a:buSzPct val="45000"/>
              <a:buNone/>
            </a:pPr>
            <a:r>
              <a:rPr lang="it-IT" altLang="it-IT" sz="2600" b="1" dirty="0">
                <a:solidFill>
                  <a:srgbClr val="000000"/>
                </a:solidFill>
                <a:latin typeface="Arial Narrow" panose="020B0604020202020204" pitchFamily="34" charset="0"/>
                <a:ea typeface="Microsoft YaHei" panose="020B0503020204020204" pitchFamily="34" charset="-122"/>
              </a:rPr>
              <a:t>Le coordinate del punto </a:t>
            </a:r>
            <a:r>
              <a:rPr lang="it-IT" altLang="it-IT" sz="2600" b="1" dirty="0" err="1">
                <a:solidFill>
                  <a:srgbClr val="000000"/>
                </a:solidFill>
                <a:latin typeface="Arial Narrow" panose="020B0604020202020204" pitchFamily="34" charset="0"/>
                <a:ea typeface="Microsoft YaHei" panose="020B0503020204020204" pitchFamily="34" charset="-122"/>
              </a:rPr>
              <a:t>P</a:t>
            </a:r>
            <a:r>
              <a:rPr lang="it-IT" altLang="it-IT" sz="2600" b="1" dirty="0">
                <a:solidFill>
                  <a:srgbClr val="000000"/>
                </a:solidFill>
                <a:latin typeface="Arial Narrow" panose="020B0604020202020204" pitchFamily="34" charset="0"/>
                <a:ea typeface="Microsoft YaHei" panose="020B0503020204020204" pitchFamily="34" charset="-122"/>
              </a:rPr>
              <a:t>(x, y) debbono rispettare la condizione: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B4446A0A-A9D1-9B4A-9CA0-A22593879D50}"/>
                  </a:ext>
                </a:extLst>
              </p:cNvPr>
              <p:cNvSpPr/>
              <p:nvPr/>
            </p:nvSpPr>
            <p:spPr>
              <a:xfrm>
                <a:off x="2442665" y="4258695"/>
                <a:ext cx="2425536" cy="616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ar-AE" altLang="it-IT" sz="2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ar-AE" altLang="it-IT" sz="28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it-IT" altLang="it-IT" sz="28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altLang="it-IT" sz="28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altLang="it-IT" sz="2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+</m:t>
                          </m:r>
                          <m:sSup>
                            <m:sSupPr>
                              <m:ctrlPr>
                                <a:rPr lang="ar-AE" altLang="it-IT" sz="28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it-IT" altLang="it-IT" sz="28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it-IT" altLang="it-IT" sz="28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it-IT" altLang="it-IT" sz="2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m:t>=</m:t>
                      </m:r>
                      <m:r>
                        <a:rPr lang="it-IT" altLang="it-IT" sz="2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m:t>𝟐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B4446A0A-A9D1-9B4A-9CA0-A22593879D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665" y="4258695"/>
                <a:ext cx="2425536" cy="616451"/>
              </a:xfrm>
              <a:prstGeom prst="rect">
                <a:avLst/>
              </a:prstGeom>
              <a:blipFill>
                <a:blip r:embed="rId5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>
            <a:extLst>
              <a:ext uri="{FF2B5EF4-FFF2-40B4-BE49-F238E27FC236}">
                <a16:creationId xmlns:a16="http://schemas.microsoft.com/office/drawing/2014/main" id="{3CD7456A-8543-AD46-86C4-76E39894FFA3}"/>
              </a:ext>
            </a:extLst>
          </p:cNvPr>
          <p:cNvSpPr txBox="1"/>
          <p:nvPr/>
        </p:nvSpPr>
        <p:spPr>
          <a:xfrm>
            <a:off x="156446" y="4883060"/>
            <a:ext cx="70941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>
                <a:solidFill>
                  <a:srgbClr val="000000"/>
                </a:solidFill>
                <a:latin typeface="Arial Narrow" panose="020B0604020202020204" pitchFamily="34" charset="0"/>
                <a:ea typeface="Microsoft YaHei" panose="020B0503020204020204" pitchFamily="34" charset="-122"/>
              </a:rPr>
              <a:t>Elevo al quadrato per avere una formula più agevole.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1710122-0DF4-B946-A81A-BF3A4386C925}"/>
              </a:ext>
            </a:extLst>
          </p:cNvPr>
          <p:cNvSpPr txBox="1"/>
          <p:nvPr/>
        </p:nvSpPr>
        <p:spPr>
          <a:xfrm>
            <a:off x="1079873" y="5413496"/>
            <a:ext cx="5328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55EF0"/>
                </a:solidFill>
              </a:rPr>
              <a:t>Equazione della circonferenza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C2C5B105-6B16-6A47-BCC7-30EE52D9EB1D}"/>
                  </a:ext>
                </a:extLst>
              </p:cNvPr>
              <p:cNvSpPr/>
              <p:nvPr/>
            </p:nvSpPr>
            <p:spPr>
              <a:xfrm>
                <a:off x="94533" y="2736132"/>
                <a:ext cx="9842323" cy="1015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113" indent="0" eaLnBrk="1">
                  <a:spcAft>
                    <a:spcPts val="300"/>
                  </a:spcAft>
                  <a:buSzPct val="45000"/>
                  <a:buFont typeface="StarSymbol" charset="0"/>
                  <a:buNone/>
                </a:pPr>
                <a:r>
                  <a:rPr lang="it-IT" altLang="it-IT" sz="2600" b="1" dirty="0">
                    <a:solidFill>
                      <a:srgbClr val="000000"/>
                    </a:solidFill>
                    <a:latin typeface="Arial Narrow" panose="020B0604020202020204" pitchFamily="34" charset="0"/>
                    <a:ea typeface="Microsoft YaHei" panose="020B0503020204020204" pitchFamily="34" charset="-122"/>
                  </a:rPr>
                  <a:t>Nel piano cartesiano la distanza OP è legata alle coordinate di O e di </a:t>
                </a:r>
                <a:r>
                  <a:rPr lang="it-IT" altLang="it-IT" sz="2600" b="1" dirty="0" err="1">
                    <a:solidFill>
                      <a:srgbClr val="000000"/>
                    </a:solidFill>
                    <a:latin typeface="Arial Narrow" panose="020B0604020202020204" pitchFamily="34" charset="0"/>
                    <a:ea typeface="Microsoft YaHei" panose="020B0503020204020204" pitchFamily="34" charset="-122"/>
                  </a:rPr>
                  <a:t>P</a:t>
                </a:r>
                <a:r>
                  <a:rPr lang="it-IT" altLang="it-IT" sz="2600" b="1" dirty="0">
                    <a:solidFill>
                      <a:srgbClr val="000000"/>
                    </a:solidFill>
                    <a:latin typeface="Arial Narrow" panose="020B0604020202020204" pitchFamily="34" charset="0"/>
                    <a:ea typeface="Microsoft YaHei" panose="020B0503020204020204" pitchFamily="34" charset="-122"/>
                  </a:rPr>
                  <a:t>:</a:t>
                </a:r>
              </a:p>
              <a:p>
                <a:pPr marL="0" indent="0" algn="ctr" eaLnBrk="1">
                  <a:spcAft>
                    <a:spcPts val="600"/>
                  </a:spcAft>
                  <a:buSzPct val="45000"/>
                  <a:buFont typeface="StarSymbol" charset="0"/>
                  <a:buNone/>
                </a:pPr>
                <a:r>
                  <a:rPr lang="it-IT" altLang="it-IT" sz="2600" b="1" dirty="0">
                    <a:solidFill>
                      <a:srgbClr val="000000"/>
                    </a:solidFill>
                    <a:latin typeface="Arial Narrow" panose="020B0604020202020204" pitchFamily="34" charset="0"/>
                    <a:ea typeface="Microsoft YaHei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altLang="it-IT" sz="26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accPr>
                      <m:e>
                        <m:r>
                          <a:rPr lang="ar-AE" altLang="it-IT" sz="26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𝑶</m:t>
                        </m:r>
                        <m:r>
                          <a:rPr lang="it-IT" altLang="it-IT" sz="26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𝑷</m:t>
                        </m:r>
                      </m:e>
                    </m:acc>
                    <m:r>
                      <a:rPr lang="ar-AE" altLang="it-IT" sz="26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 = </m:t>
                    </m:r>
                    <m:rad>
                      <m:radPr>
                        <m:degHide m:val="on"/>
                        <m:ctrlPr>
                          <a:rPr lang="ar-AE" altLang="it-IT" sz="26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ar-AE" altLang="it-IT" sz="26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it-IT" altLang="it-IT" sz="26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  <m:t>𝒙</m:t>
                            </m:r>
                          </m:e>
                          <m:sup>
                            <m:r>
                              <a:rPr lang="it-IT" altLang="it-IT" sz="26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  <m:t>𝟐</m:t>
                            </m:r>
                          </m:sup>
                        </m:sSup>
                        <m:r>
                          <a:rPr lang="it-IT" altLang="it-IT" sz="26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+</m:t>
                        </m:r>
                        <m:sSup>
                          <m:sSupPr>
                            <m:ctrlPr>
                              <a:rPr lang="ar-AE" altLang="it-IT" sz="26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it-IT" altLang="it-IT" sz="26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  <m:t>𝒚</m:t>
                            </m:r>
                          </m:e>
                          <m:sup>
                            <m:r>
                              <a:rPr lang="it-IT" altLang="it-IT" sz="26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it-IT" altLang="it-IT" b="1" dirty="0">
                    <a:solidFill>
                      <a:srgbClr val="000000"/>
                    </a:solidFill>
                    <a:latin typeface="Arial Narrow" panose="020B0604020202020204" pitchFamily="34" charset="0"/>
                    <a:ea typeface="Microsoft YaHei" panose="020B0503020204020204" pitchFamily="34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C2C5B105-6B16-6A47-BCC7-30EE52D9EB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33" y="2736132"/>
                <a:ext cx="9842323" cy="1015471"/>
              </a:xfrm>
              <a:prstGeom prst="rect">
                <a:avLst/>
              </a:prstGeom>
              <a:blipFill>
                <a:blip r:embed="rId6"/>
                <a:stretch>
                  <a:fillRect l="-773" t="-3704" b="-864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D143FFC8-11C3-8942-9F7F-50D6589C88D0}"/>
              </a:ext>
            </a:extLst>
          </p:cNvPr>
          <p:cNvCxnSpPr>
            <a:cxnSpLocks/>
          </p:cNvCxnSpPr>
          <p:nvPr/>
        </p:nvCxnSpPr>
        <p:spPr>
          <a:xfrm flipH="1" flipV="1">
            <a:off x="4668853" y="2534632"/>
            <a:ext cx="587483" cy="7430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84350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>
            <a:extLst>
              <a:ext uri="{FF2B5EF4-FFF2-40B4-BE49-F238E27FC236}">
                <a16:creationId xmlns:a16="http://schemas.microsoft.com/office/drawing/2014/main" id="{BE835559-13D5-A647-AAA8-0D65EBC203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5913" y="325438"/>
            <a:ext cx="9448800" cy="718096"/>
          </a:xfrm>
        </p:spPr>
        <p:txBody>
          <a:bodyPr/>
          <a:lstStyle/>
          <a:p>
            <a:pPr eaLnBrk="1">
              <a:buSzPct val="45000"/>
              <a:buFont typeface="StarSymbol" charset="0"/>
              <a:buNone/>
            </a:pPr>
            <a:r>
              <a:rPr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Equazione di una circonferenza di centro O</a:t>
            </a:r>
          </a:p>
        </p:txBody>
      </p:sp>
      <p:sp>
        <p:nvSpPr>
          <p:cNvPr id="25603" name="Sottotitolo 2">
            <a:extLst>
              <a:ext uri="{FF2B5EF4-FFF2-40B4-BE49-F238E27FC236}">
                <a16:creationId xmlns:a16="http://schemas.microsoft.com/office/drawing/2014/main" id="{2E20A57C-FC25-C340-B636-B90C4DD1905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92113" y="1043534"/>
            <a:ext cx="9296400" cy="2736303"/>
          </a:xfrm>
        </p:spPr>
        <p:txBody>
          <a:bodyPr/>
          <a:lstStyle/>
          <a:p>
            <a:pPr marL="0" indent="0" eaLnBrk="1">
              <a:spcAft>
                <a:spcPts val="600"/>
              </a:spcAft>
              <a:buSzPct val="45000"/>
              <a:buFont typeface="StarSymbol" charset="0"/>
              <a:buNone/>
            </a:pPr>
            <a:r>
              <a:rPr altLang="it-IT" sz="2600" b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E che cosa succede se il raggio della circonferenza non è </a:t>
            </a:r>
            <a:r>
              <a:rPr lang="it-IT" altLang="it-IT" sz="2600" b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2</a:t>
            </a:r>
            <a:r>
              <a:rPr altLang="it-IT" sz="2600" b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, ma diventa </a:t>
            </a:r>
            <a:r>
              <a:rPr lang="it-IT" altLang="it-IT" sz="2600" b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3</a:t>
            </a:r>
            <a:r>
              <a:rPr altLang="it-IT" sz="2600" b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</a:t>
            </a:r>
            <a:r>
              <a:rPr altLang="it-IT" sz="26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o 1? </a:t>
            </a:r>
            <a:endParaRPr altLang="it-IT" sz="2600" b="1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marL="0" indent="0" eaLnBrk="1">
              <a:spcAft>
                <a:spcPts val="600"/>
              </a:spcAft>
              <a:buSzPct val="45000"/>
              <a:buFont typeface="StarSymbol" charset="0"/>
              <a:buNone/>
            </a:pPr>
            <a:r>
              <a:rPr altLang="it-IT" sz="2600" b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Indico la lunghezza del </a:t>
            </a:r>
            <a:r>
              <a:rPr altLang="it-IT" sz="2600" b="1" dirty="0">
                <a:solidFill>
                  <a:srgbClr val="055EF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raggio</a:t>
            </a:r>
            <a:r>
              <a:rPr altLang="it-IT" sz="2600" b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con la lettera </a:t>
            </a:r>
            <a:r>
              <a:rPr altLang="it-IT" sz="2600" b="1" i="1" dirty="0" err="1">
                <a:solidFill>
                  <a:srgbClr val="055EF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r</a:t>
            </a:r>
            <a:r>
              <a:rPr altLang="it-IT" sz="2600" b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, così </a:t>
            </a:r>
            <a:r>
              <a:rPr lang="it-IT" altLang="it-IT" sz="2600" b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posso </a:t>
            </a:r>
            <a:r>
              <a:rPr altLang="it-IT" sz="2600" b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sostituire ad </a:t>
            </a:r>
            <a:r>
              <a:rPr altLang="it-IT" sz="2600" b="1" i="1" dirty="0" err="1">
                <a:solidFill>
                  <a:srgbClr val="055EF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r</a:t>
            </a:r>
            <a:r>
              <a:rPr altLang="it-IT" sz="2600" b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un numero positivo a piacere.  </a:t>
            </a:r>
          </a:p>
          <a:p>
            <a:pPr marL="0" indent="0" eaLnBrk="1">
              <a:buSzPct val="45000"/>
              <a:buFont typeface="StarSymbol" charset="0"/>
              <a:buNone/>
            </a:pPr>
            <a:r>
              <a:rPr altLang="it-IT" sz="2600" b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Ora il punto </a:t>
            </a:r>
            <a:r>
              <a:rPr altLang="it-IT" sz="2600" b="1" dirty="0" err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P</a:t>
            </a:r>
            <a:r>
              <a:rPr altLang="it-IT" sz="2600" b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resta sulla circonferenza se le sue coordinate rispettano la condizione:</a:t>
            </a:r>
          </a:p>
        </p:txBody>
      </p:sp>
      <p:sp>
        <p:nvSpPr>
          <p:cNvPr id="25604" name="Slide Number Placeholder 4">
            <a:extLst>
              <a:ext uri="{FF2B5EF4-FFF2-40B4-BE49-F238E27FC236}">
                <a16:creationId xmlns:a16="http://schemas.microsoft.com/office/drawing/2014/main" id="{D902988B-1D08-4D42-ABA8-E1EC0D54C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632600" y="7218138"/>
            <a:ext cx="2347912" cy="522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fld id="{5B759EBE-2D78-2D41-8B28-AE3D614CE973}" type="slidenum">
              <a:rPr lang="it-IT" altLang="it-IT" sz="1400">
                <a:latin typeface="Times New Roman" panose="02020603050405020304" pitchFamily="18" charset="0"/>
                <a:ea typeface="Segoe UI" charset="0"/>
              </a:rPr>
              <a:pPr eaLnBrk="1"/>
              <a:t>9</a:t>
            </a:fld>
            <a:endParaRPr lang="it-IT" altLang="it-IT" sz="1400" dirty="0">
              <a:latin typeface="Times New Roman" panose="02020603050405020304" pitchFamily="18" charset="0"/>
              <a:ea typeface="Segoe UI" charset="0"/>
            </a:endParaRPr>
          </a:p>
        </p:txBody>
      </p:sp>
      <p:sp>
        <p:nvSpPr>
          <p:cNvPr id="25605" name="Footer Placeholder 5">
            <a:extLst>
              <a:ext uri="{FF2B5EF4-FFF2-40B4-BE49-F238E27FC236}">
                <a16:creationId xmlns:a16="http://schemas.microsoft.com/office/drawing/2014/main" id="{E40712EB-CBE0-E348-9F3D-A924220F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7037388"/>
            <a:ext cx="3194050" cy="522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it-IT" altLang="it-IT" sz="1400" i="1">
                <a:latin typeface="Times New Roman" panose="02020603050405020304" pitchFamily="18" charset="0"/>
              </a:rPr>
              <a:t>Bruna Cavallaro, 2023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773CDCD-EA1D-374D-99B1-E2B16FB9ED47}"/>
              </a:ext>
            </a:extLst>
          </p:cNvPr>
          <p:cNvSpPr txBox="1"/>
          <p:nvPr/>
        </p:nvSpPr>
        <p:spPr>
          <a:xfrm>
            <a:off x="1223888" y="3775307"/>
            <a:ext cx="2160239" cy="584775"/>
          </a:xfrm>
          <a:prstGeom prst="rect">
            <a:avLst/>
          </a:prstGeom>
          <a:solidFill>
            <a:srgbClr val="FFFEE8"/>
          </a:solidFill>
        </p:spPr>
        <p:txBody>
          <a:bodyPr wrap="square" rtlCol="0">
            <a:spAutoFit/>
          </a:bodyPr>
          <a:lstStyle/>
          <a:p>
            <a:pPr marL="0" indent="0" algn="ctr" eaLnBrk="1">
              <a:spcAft>
                <a:spcPts val="0"/>
              </a:spcAft>
              <a:buSzPct val="45000"/>
              <a:buFont typeface="StarSymbol" charset="0"/>
              <a:buNone/>
            </a:pPr>
            <a:r>
              <a:rPr lang="it-IT" altLang="it-IT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it-IT" altLang="it-IT" sz="32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it-IT" altLang="it-IT" sz="3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+ </a:t>
            </a:r>
            <a:r>
              <a:rPr lang="it-IT" altLang="it-IT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y</a:t>
            </a:r>
            <a:r>
              <a:rPr lang="it-IT" altLang="it-IT" sz="32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it-IT" altLang="it-IT" sz="3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= </a:t>
            </a:r>
            <a:r>
              <a:rPr lang="it-IT" altLang="it-IT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it-IT" altLang="it-IT" sz="32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2</a:t>
            </a:r>
            <a:endParaRPr lang="it-IT" altLang="it-IT" sz="3200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E802435-84A2-AFE8-958C-C3FDC8C64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44" y="3680361"/>
            <a:ext cx="4135064" cy="353777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9679</TotalTime>
  <Words>1053</Words>
  <Application>Microsoft Macintosh PowerPoint</Application>
  <PresentationFormat>Personalizzato</PresentationFormat>
  <Paragraphs>130</Paragraphs>
  <Slides>19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32" baseType="lpstr">
      <vt:lpstr>Microsoft YaHei</vt:lpstr>
      <vt:lpstr>ＭＳ Ｐゴシック</vt:lpstr>
      <vt:lpstr>Arial</vt:lpstr>
      <vt:lpstr>Arial Black</vt:lpstr>
      <vt:lpstr>Arial Narrow</vt:lpstr>
      <vt:lpstr>Calibri</vt:lpstr>
      <vt:lpstr>Cambria Math</vt:lpstr>
      <vt:lpstr>Chalkboard</vt:lpstr>
      <vt:lpstr>Mangal</vt:lpstr>
      <vt:lpstr>Segoe UI</vt:lpstr>
      <vt:lpstr>StarSymbol</vt:lpstr>
      <vt:lpstr>Times New Roman</vt:lpstr>
      <vt:lpstr>Predefinito</vt:lpstr>
      <vt:lpstr> </vt:lpstr>
      <vt:lpstr>La circonferenza nella realtà</vt:lpstr>
      <vt:lpstr>Disegnare una circonferenza</vt:lpstr>
      <vt:lpstr>Vocabolario matematico: luogo di punti</vt:lpstr>
      <vt:lpstr>La circonferenza nel piano cartesiano</vt:lpstr>
      <vt:lpstr>Distanza fra due punti nel piano cartesiano</vt:lpstr>
      <vt:lpstr>Distanza OP nel piano cartesiano</vt:lpstr>
      <vt:lpstr>Equazione di una circonferenza di centro O</vt:lpstr>
      <vt:lpstr>Equazione di una circonferenza di centro O</vt:lpstr>
      <vt:lpstr>Il ruolo dell'equazione di una circonferenza</vt:lpstr>
      <vt:lpstr>Se il centro della circonferenza non è O(0, 0)</vt:lpstr>
      <vt:lpstr>Equazione di una circonferenza di centro C</vt:lpstr>
      <vt:lpstr>Scrivere l’equazione di una circonferenza di centro C e raggio r</vt:lpstr>
      <vt:lpstr>Riconoscere l’equazione di una circonferenza</vt:lpstr>
      <vt:lpstr>La circonferenza. Attività</vt:lpstr>
      <vt:lpstr>Dall’equazione al grafico di una circonferenza</vt:lpstr>
      <vt:lpstr>Dall’equazione al grafico di una circonferenza</vt:lpstr>
      <vt:lpstr>Riflessioni sulle equazioni di circonferenza</vt:lpstr>
      <vt:lpstr>Riflessioni sulle equazioni di circonferenza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subject/>
  <dc:creator>User</dc:creator>
  <cp:keywords/>
  <dc:description/>
  <cp:lastModifiedBy>Microsoft Office User</cp:lastModifiedBy>
  <cp:revision>226</cp:revision>
  <dcterms:created xsi:type="dcterms:W3CDTF">2013-09-23T09:10:43Z</dcterms:created>
  <dcterms:modified xsi:type="dcterms:W3CDTF">2023-11-18T07:03:15Z</dcterms:modified>
  <cp:category/>
</cp:coreProperties>
</file>