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4" r:id="rId3"/>
    <p:sldId id="286" r:id="rId4"/>
    <p:sldId id="309" r:id="rId5"/>
    <p:sldId id="310" r:id="rId6"/>
    <p:sldId id="311" r:id="rId7"/>
    <p:sldId id="316" r:id="rId8"/>
    <p:sldId id="315" r:id="rId9"/>
    <p:sldId id="317" r:id="rId10"/>
    <p:sldId id="318" r:id="rId11"/>
    <p:sldId id="319" r:id="rId12"/>
    <p:sldId id="312" r:id="rId13"/>
    <p:sldId id="320" r:id="rId14"/>
    <p:sldId id="321" r:id="rId15"/>
    <p:sldId id="322" r:id="rId16"/>
    <p:sldId id="285" r:id="rId17"/>
    <p:sldId id="325" r:id="rId18"/>
    <p:sldId id="326" r:id="rId1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>
      <p:cViewPr varScale="1">
        <p:scale>
          <a:sx n="120" d="100"/>
          <a:sy n="120" d="100"/>
        </p:scale>
        <p:origin x="1400" y="176"/>
      </p:cViewPr>
      <p:guideLst>
        <p:guide orient="horz" pos="24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2AC1D0-CD99-5B49-99BC-62EFA9FF25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D7048-B2B2-7E46-9CA6-E52972367C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A05FBAA-6DF7-064B-A2BA-3DAE0A6825CD}" type="datetime1">
              <a:rPr lang="it-IT" altLang="it-IT"/>
              <a:pPr/>
              <a:t>26/09/20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4D2E33-B412-FA42-9817-1B9147AC8F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10223C-FF85-F545-8D06-A4DD76C7A0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5E06709-7C2F-3D49-8DB8-6D1B9038118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19C4B0-9556-354D-8E39-17A5BCD556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FA853-A1B3-9A47-BE90-643FF56F860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F80854E-3A72-FD4B-A753-B0399626B8AC}" type="datetime1">
              <a:rPr lang="it-IT" altLang="it-IT"/>
              <a:pPr/>
              <a:t>26/09/20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8631E1B-73CE-6B47-8EA4-BC3B7F22A4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C5D51F1-544B-A941-A464-0E9D175DE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05449-7E5F-934C-826B-49EDD834E1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379BB-B1E8-D746-BDB0-E66D9C9776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66DFCE0-3560-7544-93C0-AC5FBDE5A754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E6764F-2A38-0442-B9F4-62FD2E2D4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DF6CD-30DA-5240-A6EC-D9F816DC108A}" type="datetime1">
              <a:rPr lang="it-IT" altLang="it-IT" smtClean="0"/>
              <a:t>26/09/20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DF2B5F-42F0-8748-BF01-648105A4B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 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68C7AB-F0BA-4242-956E-9DAB0900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0FABC-5AD5-FD4B-8F12-5CE201F6273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0691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A0CE20-6179-4A45-8EFD-C9262C44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2453F4-D7A6-8047-862C-B4E5ACDEAE43}" type="datetime1">
              <a:rPr lang="it-IT" altLang="it-IT" smtClean="0"/>
              <a:t>26/09/20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B977F9-D44B-6D46-867C-EF8FA9BEA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 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34374E-F968-174E-A454-08C1F51CF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53757-48B6-2D46-BF2A-01CC2CEA2D0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5412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F0F1D5-D1F7-AD49-B2D6-D27C1B5FA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69D143-11BF-2B4D-92D3-E23C886E2C6A}" type="datetime1">
              <a:rPr lang="it-IT" altLang="it-IT" smtClean="0"/>
              <a:t>26/09/20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A9657B-8376-544A-90D0-F9845D630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 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828FCA-2898-5045-8A84-01CA94930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42AD4-D5A0-684C-92D6-E167CBE4944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3767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A77222-5786-404C-BA2C-A0B2CB06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617C4B-E35A-134F-B0F5-FE2E533BCC8D}" type="datetime1">
              <a:rPr lang="it-IT" altLang="it-IT" smtClean="0"/>
              <a:t>26/09/20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C3D8A7-765D-974E-9C3A-945EFEBEB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 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A69A3A-76C6-8D4A-BDEB-CC1C00D60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311F8-4CDE-B145-B88A-2E296A41128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3580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7B8B5A-492F-704B-A1A4-EAB7C4DED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67617D-1F5C-2542-8CFB-74843DAEE3FD}" type="datetime1">
              <a:rPr lang="it-IT" altLang="it-IT" smtClean="0"/>
              <a:t>26/09/20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6987B4-6B3A-8F46-A9AC-8D3BE6722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 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8A27E6-1115-8448-9991-05BE63B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3826F-661D-CA43-B18F-9EF78C1AF1F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8710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2FA59B0-67D0-4944-9D3C-E45F2CE40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9D3759-7AD8-C444-8CF5-C37A90A7594B}" type="datetime1">
              <a:rPr lang="it-IT" altLang="it-IT" smtClean="0"/>
              <a:t>26/09/20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495F31C7-D2E5-594B-8BAA-90875D1D7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 2020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5F6B2074-6168-1044-A8A3-A89ECAF45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07A75-EB20-0347-8535-EB4E05D6E74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1475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63FA630C-CECB-CF48-9EC3-157834A47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AB5228-C48C-0845-8B42-1495D2BA098D}" type="datetime1">
              <a:rPr lang="it-IT" altLang="it-IT" smtClean="0"/>
              <a:t>26/09/20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E83656B2-E90C-0445-813D-1280BCD48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 2020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A949BD1E-A919-9B4E-B82B-DF6F41645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383F8-7FB0-874F-9ADD-4B635E46485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585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9292A0C5-8690-BB4B-9893-DF9E7300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CBE27D-4ED0-754F-ABFF-C713EF772A28}" type="datetime1">
              <a:rPr lang="it-IT" altLang="it-IT" smtClean="0"/>
              <a:t>26/09/20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21A5A26D-904F-CD48-A47D-69737BCD0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 2020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A5C6B095-331E-5542-B754-73CBF16D4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DD40C-7ECF-B548-897F-7900532C19B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6110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817FF54D-9A27-C94B-B03D-17E52E34D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F7B987-FE4D-444F-BE76-0CF346EE7571}" type="datetime1">
              <a:rPr lang="it-IT" altLang="it-IT" smtClean="0"/>
              <a:t>26/09/20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544B322B-F823-154C-8719-BCC3150E2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 2020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923246BF-F5EB-9D4E-AC40-3777E4555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DB47F-92FA-B14D-888A-C2D6A1B824D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53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302BAFC1-B805-B745-B6F8-70FB25C2E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B6F6BD-8543-8A48-8BDC-FA180391085C}" type="datetime1">
              <a:rPr lang="it-IT" altLang="it-IT" smtClean="0"/>
              <a:t>26/09/20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D01A5C2B-DB88-DD46-B2E6-C4EC757E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 2020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288B17CA-60EA-864B-B8FE-6DA11BC6F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47BA2-CDE2-ED45-A2B4-D55D22FD56B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33007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BBBC30B2-CBAC-2F4A-9C9C-AD3D5E1E5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C008EA-209F-C541-8715-94F59A15A5BB}" type="datetime1">
              <a:rPr lang="it-IT" altLang="it-IT" smtClean="0"/>
              <a:t>26/09/20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DD42ECEC-87D2-0647-9721-54C28F298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 2020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592C1D29-1585-854A-8C37-684B53BEF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028BE-1810-D34A-A479-14F74881153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452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33457E93-216F-FB41-B23F-B899C4FD178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05BF3A86-506F-584C-9561-A3553A6107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AC16A2-2F3F-3741-B50E-C40F2AD1E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781C6E2-7D26-F043-94B0-3FB4DC4AF123}" type="datetime1">
              <a:rPr lang="it-IT" altLang="it-IT" smtClean="0"/>
              <a:t>26/09/20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678852-18F8-4143-B9A3-ECAFAD5FDE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altLang="it-IT"/>
              <a:t>Daniela Valenti 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FEA560-6312-FA48-97B6-1FAECAFB4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A519847-C99D-FC41-92E9-DDC549E2D15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>
            <a:extLst>
              <a:ext uri="{FF2B5EF4-FFF2-40B4-BE49-F238E27FC236}">
                <a16:creationId xmlns:a16="http://schemas.microsoft.com/office/drawing/2014/main" id="{3C76D19A-23A8-3347-BBF7-6189A04FCC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altLang="it-IT" sz="4800" b="1" dirty="0">
                <a:solidFill>
                  <a:srgbClr val="FF0000"/>
                </a:solidFill>
              </a:rPr>
              <a:t>Probabilità composta</a:t>
            </a:r>
          </a:p>
        </p:txBody>
      </p:sp>
      <p:sp>
        <p:nvSpPr>
          <p:cNvPr id="15363" name="Footer Placeholder 5">
            <a:extLst>
              <a:ext uri="{FF2B5EF4-FFF2-40B4-BE49-F238E27FC236}">
                <a16:creationId xmlns:a16="http://schemas.microsoft.com/office/drawing/2014/main" id="{AB1F905F-7D7D-BC46-AB54-21C3CC1B6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dirty="0"/>
              <a:t>Daniela Valenti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5BA4D-41C5-8340-B440-865E71D7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E316DCC-F52D-EF44-B0CB-1A736C8FB4CF}" type="slidenum">
              <a:rPr lang="it-IT" altLang="it-IT" smtClean="0"/>
              <a:pPr/>
              <a:t>1</a:t>
            </a:fld>
            <a:endParaRPr lang="it-IT" alt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5">
            <a:extLst>
              <a:ext uri="{FF2B5EF4-FFF2-40B4-BE49-F238E27FC236}">
                <a16:creationId xmlns:a16="http://schemas.microsoft.com/office/drawing/2014/main" id="{BEE1074F-EDC3-8849-8D0B-FDA52DEC8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69168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>
                <a:latin typeface="Calibri" panose="020F0502020204030204" pitchFamily="34" charset="0"/>
              </a:rPr>
              <a:t>Daniela Valenti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8A5E6-84A2-5742-AAB4-F269C8A65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3539A82-2010-314E-BFB9-449EA9730D9D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4580" name="Title 4">
            <a:extLst>
              <a:ext uri="{FF2B5EF4-FFF2-40B4-BE49-F238E27FC236}">
                <a16:creationId xmlns:a16="http://schemas.microsoft.com/office/drawing/2014/main" id="{BDB7B8B2-A89F-FB48-9C5A-FF2904B68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it-IT" altLang="it-IT" sz="36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Parole del linguaggio comune e della probabilità</a:t>
            </a:r>
          </a:p>
        </p:txBody>
      </p:sp>
      <p:sp>
        <p:nvSpPr>
          <p:cNvPr id="24581" name="TextBox 17">
            <a:extLst>
              <a:ext uri="{FF2B5EF4-FFF2-40B4-BE49-F238E27FC236}">
                <a16:creationId xmlns:a16="http://schemas.microsoft.com/office/drawing/2014/main" id="{D425891A-1331-2140-99CF-A1EE3C3B8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66700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24582" name="Picture 8" descr="Schermata 2015-03-22 alle 10.08.59.png">
            <a:extLst>
              <a:ext uri="{FF2B5EF4-FFF2-40B4-BE49-F238E27FC236}">
                <a16:creationId xmlns:a16="http://schemas.microsoft.com/office/drawing/2014/main" id="{185A3393-6B70-1A4D-8E0F-287B869C9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736013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5">
            <a:extLst>
              <a:ext uri="{FF2B5EF4-FFF2-40B4-BE49-F238E27FC236}">
                <a16:creationId xmlns:a16="http://schemas.microsoft.com/office/drawing/2014/main" id="{C54E4E57-2C75-7F49-8A21-7312267D4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600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latin typeface="Calibri" panose="020F0502020204030204" pitchFamily="34" charset="0"/>
              </a:rPr>
              <a:t>Daniela Valenti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47354-A885-7747-A5B4-8BABA6948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6217831-9A2E-1B46-B792-29795F064CE7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5604" name="Title 4">
            <a:extLst>
              <a:ext uri="{FF2B5EF4-FFF2-40B4-BE49-F238E27FC236}">
                <a16:creationId xmlns:a16="http://schemas.microsoft.com/office/drawing/2014/main" id="{7D2C91BE-673A-9941-B4C8-6DF83D476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28600"/>
            <a:ext cx="6934200" cy="762000"/>
          </a:xfrm>
        </p:spPr>
        <p:txBody>
          <a:bodyPr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Classificare una coppia di eventi</a:t>
            </a:r>
            <a:endParaRPr lang="it-IT" altLang="it-IT" sz="3600" b="1">
              <a:solidFill>
                <a:srgbClr val="FF0000"/>
              </a:solidFill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05" name="TextBox 17">
            <a:extLst>
              <a:ext uri="{FF2B5EF4-FFF2-40B4-BE49-F238E27FC236}">
                <a16:creationId xmlns:a16="http://schemas.microsoft.com/office/drawing/2014/main" id="{1D332DE0-750B-754D-BC45-882AE488A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66700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25606" name="Picture 7" descr="Probability3_Presenta1_fig1bb.jpg">
            <a:extLst>
              <a:ext uri="{FF2B5EF4-FFF2-40B4-BE49-F238E27FC236}">
                <a16:creationId xmlns:a16="http://schemas.microsoft.com/office/drawing/2014/main" id="{61751A21-4056-BF4E-906E-BBABF77CE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54991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5">
            <a:extLst>
              <a:ext uri="{FF2B5EF4-FFF2-40B4-BE49-F238E27FC236}">
                <a16:creationId xmlns:a16="http://schemas.microsoft.com/office/drawing/2014/main" id="{0A80D9F8-D581-B441-9B44-E28BC82F1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69168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>
                <a:latin typeface="Calibri" panose="020F0502020204030204" pitchFamily="34" charset="0"/>
              </a:rPr>
              <a:t>Daniela Valenti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555D2-DBF9-C34A-AE1A-A7E62649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82EE3B6-CD6C-4045-9923-9CD689A17F4D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TextBox 27">
            <a:extLst>
              <a:ext uri="{FF2B5EF4-FFF2-40B4-BE49-F238E27FC236}">
                <a16:creationId xmlns:a16="http://schemas.microsoft.com/office/drawing/2014/main" id="{3732F41A-7D43-C846-B6B9-46910947A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638800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0000"/>
                </a:solidFill>
                <a:latin typeface="Arial Narrow Bold" panose="020B0606020202030204" pitchFamily="34" charset="0"/>
              </a:rPr>
              <a:t>Formule utili per risolvere  rapidamente problemi, quando sono date le probabilità degli eventi. </a:t>
            </a:r>
          </a:p>
        </p:txBody>
      </p:sp>
      <p:pic>
        <p:nvPicPr>
          <p:cNvPr id="26629" name="Picture 21" descr="Schermata 2018-12-08 alle 12.31.35.png">
            <a:extLst>
              <a:ext uri="{FF2B5EF4-FFF2-40B4-BE49-F238E27FC236}">
                <a16:creationId xmlns:a16="http://schemas.microsoft.com/office/drawing/2014/main" id="{A15A58FA-8EA2-7B47-8DB1-D394A1059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48"/>
            <a:ext cx="91313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8">
            <a:extLst>
              <a:ext uri="{FF2B5EF4-FFF2-40B4-BE49-F238E27FC236}">
                <a16:creationId xmlns:a16="http://schemas.microsoft.com/office/drawing/2014/main" id="{31AD89C1-6939-CB41-97BF-9525E491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6381750"/>
            <a:ext cx="2133600" cy="4762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57BA39F-90A5-6743-95AB-403136AA6BCD}" type="slidenum">
              <a:rPr lang="it-IT" altLang="it-IT" sz="1200">
                <a:solidFill>
                  <a:srgbClr val="898989"/>
                </a:solidFill>
              </a:rPr>
              <a:pPr eaLnBrk="1" hangingPunct="1"/>
              <a:t>13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7651" name="Footer Placeholder 9">
            <a:extLst>
              <a:ext uri="{FF2B5EF4-FFF2-40B4-BE49-F238E27FC236}">
                <a16:creationId xmlns:a16="http://schemas.microsoft.com/office/drawing/2014/main" id="{0AFBA538-706F-C74B-AD59-99031CFA0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381750"/>
            <a:ext cx="169168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>
                <a:solidFill>
                  <a:srgbClr val="898989"/>
                </a:solidFill>
              </a:rPr>
              <a:t>Daniela Valenti 2020</a:t>
            </a:r>
          </a:p>
        </p:txBody>
      </p:sp>
      <p:sp>
        <p:nvSpPr>
          <p:cNvPr id="9" name="Rectangle 33">
            <a:extLst>
              <a:ext uri="{FF2B5EF4-FFF2-40B4-BE49-F238E27FC236}">
                <a16:creationId xmlns:a16="http://schemas.microsoft.com/office/drawing/2014/main" id="{E25AC4B3-71B0-5B4E-B290-A88FC2F82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1625600" indent="-1625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3200" b="1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sp>
        <p:nvSpPr>
          <p:cNvPr id="27653" name="Title 12">
            <a:extLst>
              <a:ext uri="{FF2B5EF4-FFF2-40B4-BE49-F238E27FC236}">
                <a16:creationId xmlns:a16="http://schemas.microsoft.com/office/drawing/2014/main" id="{FC1A5BA3-3416-074F-A579-7F34B096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448" y="960549"/>
            <a:ext cx="6768752" cy="1143000"/>
          </a:xfrm>
        </p:spPr>
        <p:txBody>
          <a:bodyPr/>
          <a:lstStyle/>
          <a:p>
            <a:pPr marL="1435100" indent="-1435100" eaLnBrk="1" hangingPunct="1"/>
            <a:r>
              <a:rPr lang="it-IT" altLang="it-IT" b="1" dirty="0">
                <a:solidFill>
                  <a:srgbClr val="FF33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Attività</a:t>
            </a:r>
            <a:endParaRPr lang="it-IT" altLang="it-IT" b="1" dirty="0">
              <a:solidFill>
                <a:srgbClr val="FF0000"/>
              </a:solidFill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59DD0F-555D-A842-B655-C97868D10380}"/>
              </a:ext>
            </a:extLst>
          </p:cNvPr>
          <p:cNvSpPr txBox="1"/>
          <p:nvPr/>
        </p:nvSpPr>
        <p:spPr>
          <a:xfrm>
            <a:off x="845840" y="2641848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Completa la scheda di lavoro per riflettere su quello che hai imparato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8">
            <a:extLst>
              <a:ext uri="{FF2B5EF4-FFF2-40B4-BE49-F238E27FC236}">
                <a16:creationId xmlns:a16="http://schemas.microsoft.com/office/drawing/2014/main" id="{010AC860-B304-2A40-BB72-1D892C77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6381750"/>
            <a:ext cx="2133600" cy="4762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1C97128-02A4-BB4A-A611-63F16F08DF19}" type="slidenum">
              <a:rPr lang="it-IT" altLang="it-IT" sz="1200">
                <a:solidFill>
                  <a:srgbClr val="898989"/>
                </a:solidFill>
              </a:rPr>
              <a:pPr eaLnBrk="1" hangingPunct="1"/>
              <a:t>14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8675" name="Footer Placeholder 9">
            <a:extLst>
              <a:ext uri="{FF2B5EF4-FFF2-40B4-BE49-F238E27FC236}">
                <a16:creationId xmlns:a16="http://schemas.microsoft.com/office/drawing/2014/main" id="{B563ADC7-8197-3547-9C5E-82AF89EF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381750"/>
            <a:ext cx="169168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>
                <a:solidFill>
                  <a:srgbClr val="898989"/>
                </a:solidFill>
              </a:rPr>
              <a:t>Daniela Valenti 2020</a:t>
            </a:r>
          </a:p>
        </p:txBody>
      </p:sp>
      <p:sp>
        <p:nvSpPr>
          <p:cNvPr id="9" name="Rectangle 33">
            <a:extLst>
              <a:ext uri="{FF2B5EF4-FFF2-40B4-BE49-F238E27FC236}">
                <a16:creationId xmlns:a16="http://schemas.microsoft.com/office/drawing/2014/main" id="{3DE7B175-0C47-D246-9DC7-6E84EE0A7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1625600" indent="-1625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3200" b="1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sp>
        <p:nvSpPr>
          <p:cNvPr id="28677" name="Title 12">
            <a:extLst>
              <a:ext uri="{FF2B5EF4-FFF2-40B4-BE49-F238E27FC236}">
                <a16:creationId xmlns:a16="http://schemas.microsoft.com/office/drawing/2014/main" id="{858D37A2-BB10-4A45-A2CF-5B95DB627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34" y="1638300"/>
            <a:ext cx="8382000" cy="1143000"/>
          </a:xfrm>
        </p:spPr>
        <p:txBody>
          <a:bodyPr/>
          <a:lstStyle/>
          <a:p>
            <a:pPr marL="1435100" indent="-1435100" eaLnBrk="1" hangingPunct="1"/>
            <a:r>
              <a:rPr lang="it-IT" altLang="it-IT" b="1" dirty="0">
                <a:solidFill>
                  <a:srgbClr val="FF33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Riflessioni sulle risposte</a:t>
            </a:r>
            <a:endParaRPr lang="it-IT" altLang="it-IT" b="1" dirty="0">
              <a:solidFill>
                <a:srgbClr val="FF0000"/>
              </a:solidFill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8">
            <a:extLst>
              <a:ext uri="{FF2B5EF4-FFF2-40B4-BE49-F238E27FC236}">
                <a16:creationId xmlns:a16="http://schemas.microsoft.com/office/drawing/2014/main" id="{4D91564E-BFEB-BD49-84FA-D5544D64D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6381750"/>
            <a:ext cx="2133600" cy="4762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967F80A-AF3F-AF41-B648-0AB254F25D32}" type="slidenum">
              <a:rPr lang="it-IT" altLang="it-IT" sz="1200">
                <a:solidFill>
                  <a:srgbClr val="898989"/>
                </a:solidFill>
              </a:rPr>
              <a:pPr eaLnBrk="1" hangingPunct="1"/>
              <a:t>15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9" name="Rectangle 33">
            <a:extLst>
              <a:ext uri="{FF2B5EF4-FFF2-40B4-BE49-F238E27FC236}">
                <a16:creationId xmlns:a16="http://schemas.microsoft.com/office/drawing/2014/main" id="{3A7AFD8B-C5D4-0345-9AED-C0C963A62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1625600" indent="-1625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3200" b="1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sp>
        <p:nvSpPr>
          <p:cNvPr id="29701" name="Title 12">
            <a:extLst>
              <a:ext uri="{FF2B5EF4-FFF2-40B4-BE49-F238E27FC236}">
                <a16:creationId xmlns:a16="http://schemas.microsoft.com/office/drawing/2014/main" id="{A31C0EF2-148F-304D-93C4-E463DFC64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/>
          <a:lstStyle/>
          <a:p>
            <a:pPr marL="1435100" indent="-1435100" eaLnBrk="1" hangingPunct="1"/>
            <a:r>
              <a:rPr lang="it-IT" altLang="it-IT" b="1" dirty="0">
                <a:solidFill>
                  <a:srgbClr val="FF33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Quesiti 1a, b. Probabilità subordinata</a:t>
            </a:r>
            <a:endParaRPr lang="it-IT" altLang="it-IT" b="1" dirty="0">
              <a:solidFill>
                <a:srgbClr val="FF0000"/>
              </a:solidFill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9702" name="Picture 7" descr="Schermata 2018-10-04 alle 11.10.17.png">
            <a:extLst>
              <a:ext uri="{FF2B5EF4-FFF2-40B4-BE49-F238E27FC236}">
                <a16:creationId xmlns:a16="http://schemas.microsoft.com/office/drawing/2014/main" id="{F1127C4A-5B3F-C24A-A54F-68229BA30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7391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1" descr="Schermata 2018-12-08 alle 12.33.18.png">
            <a:extLst>
              <a:ext uri="{FF2B5EF4-FFF2-40B4-BE49-F238E27FC236}">
                <a16:creationId xmlns:a16="http://schemas.microsoft.com/office/drawing/2014/main" id="{E11BA7D6-A1F7-4F4E-8AEA-22FD23A0B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2"/>
          <a:stretch>
            <a:fillRect/>
          </a:stretch>
        </p:blipFill>
        <p:spPr bwMode="auto">
          <a:xfrm>
            <a:off x="1219200" y="5324475"/>
            <a:ext cx="7086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Box 18">
            <a:extLst>
              <a:ext uri="{FF2B5EF4-FFF2-40B4-BE49-F238E27FC236}">
                <a16:creationId xmlns:a16="http://schemas.microsoft.com/office/drawing/2014/main" id="{E483B3DC-920B-1B45-AE93-80CCA4128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933950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latin typeface="Arial Narrow" panose="020B0604020202020204" pitchFamily="34" charset="0"/>
              </a:rPr>
              <a:t>La risoluzione dei due quesiti suggerisce le seguenti relazioni 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A6B992E-4F00-3A42-886B-9F9EAED9E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8364" y="6496753"/>
            <a:ext cx="1619672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>
                <a:solidFill>
                  <a:srgbClr val="898989"/>
                </a:solidFill>
              </a:rPr>
              <a:t>Daniela Valenti 2020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5">
            <a:extLst>
              <a:ext uri="{FF2B5EF4-FFF2-40B4-BE49-F238E27FC236}">
                <a16:creationId xmlns:a16="http://schemas.microsoft.com/office/drawing/2014/main" id="{43FAB299-B42D-8349-B5B7-1949D7CF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-81627" y="6512488"/>
            <a:ext cx="17636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>
                <a:latin typeface="Calibri" panose="020F0502020204030204" pitchFamily="34" charset="0"/>
              </a:rPr>
              <a:t>Daniela Valenti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5B5BD-CDAA-864E-B44F-EADF9BFB0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4572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2A9056D-94DC-6E4C-811F-4A0581823F09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1748" name="Title 4">
            <a:extLst>
              <a:ext uri="{FF2B5EF4-FFF2-40B4-BE49-F238E27FC236}">
                <a16:creationId xmlns:a16="http://schemas.microsoft.com/office/drawing/2014/main" id="{458C299C-CE44-CC41-8F35-3AEAF636A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6200" y="212109"/>
            <a:ext cx="8274496" cy="7620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Quesito 1c. Eventi dipendenti o indipendenti  </a:t>
            </a:r>
          </a:p>
        </p:txBody>
      </p:sp>
      <p:sp>
        <p:nvSpPr>
          <p:cNvPr id="31749" name="TextBox 17">
            <a:extLst>
              <a:ext uri="{FF2B5EF4-FFF2-40B4-BE49-F238E27FC236}">
                <a16:creationId xmlns:a16="http://schemas.microsoft.com/office/drawing/2014/main" id="{99A6389F-B450-3E46-AB4E-00D3AE6C0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66700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31750" name="Picture 9" descr="Schermata 2015-02-11 alle 09.41.59.png">
            <a:extLst>
              <a:ext uri="{FF2B5EF4-FFF2-40B4-BE49-F238E27FC236}">
                <a16:creationId xmlns:a16="http://schemas.microsoft.com/office/drawing/2014/main" id="{10FDF83F-28CB-8146-B42A-DE5322574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5" r="10487"/>
          <a:stretch>
            <a:fillRect/>
          </a:stretch>
        </p:blipFill>
        <p:spPr bwMode="auto">
          <a:xfrm>
            <a:off x="762000" y="1828800"/>
            <a:ext cx="75930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13">
            <a:extLst>
              <a:ext uri="{FF2B5EF4-FFF2-40B4-BE49-F238E27FC236}">
                <a16:creationId xmlns:a16="http://schemas.microsoft.com/office/drawing/2014/main" id="{EAFAA51B-7031-384E-9CA1-C3BE9F4B6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114800"/>
            <a:ext cx="739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00FF"/>
                </a:solidFill>
                <a:latin typeface="Arial Narrow Bold" panose="020B0606020202030204" pitchFamily="34" charset="0"/>
              </a:rPr>
              <a:t>Per stabilire se due eventi A, B sono </a:t>
            </a:r>
            <a:r>
              <a:rPr lang="it-IT" altLang="it-IT" b="1">
                <a:solidFill>
                  <a:srgbClr val="FF0000"/>
                </a:solidFill>
                <a:latin typeface="Arial Narrow Bold" panose="020B0606020202030204" pitchFamily="34" charset="0"/>
              </a:rPr>
              <a:t>indipendenti</a:t>
            </a:r>
            <a:r>
              <a:rPr lang="it-IT" altLang="it-IT" b="1">
                <a:solidFill>
                  <a:srgbClr val="0000FF"/>
                </a:solidFill>
                <a:latin typeface="Arial Narrow Bold" panose="020B0606020202030204" pitchFamily="34" charset="0"/>
              </a:rPr>
              <a:t> basta controllare </a:t>
            </a:r>
            <a:r>
              <a:rPr lang="it-IT" altLang="it-IT" b="1">
                <a:solidFill>
                  <a:srgbClr val="FF0000"/>
                </a:solidFill>
                <a:latin typeface="Arial Narrow Bold" panose="020B0606020202030204" pitchFamily="34" charset="0"/>
              </a:rPr>
              <a:t>se è vera una delle delle seguenti uguaglianze</a:t>
            </a:r>
            <a:r>
              <a:rPr lang="it-IT" altLang="it-IT" b="1">
                <a:solidFill>
                  <a:srgbClr val="0000FF"/>
                </a:solidFill>
                <a:latin typeface="Arial Narrow Bold" panose="020B0606020202030204" pitchFamily="34" charset="0"/>
              </a:rPr>
              <a:t>:</a:t>
            </a:r>
            <a:endParaRPr lang="it-IT" altLang="it-IT">
              <a:solidFill>
                <a:srgbClr val="0000FF"/>
              </a:solidFill>
            </a:endParaRPr>
          </a:p>
        </p:txBody>
      </p:sp>
      <p:pic>
        <p:nvPicPr>
          <p:cNvPr id="31752" name="Picture 13" descr="Schermata 2018-10-04 alle 11.31.19.png">
            <a:extLst>
              <a:ext uri="{FF2B5EF4-FFF2-40B4-BE49-F238E27FC236}">
                <a16:creationId xmlns:a16="http://schemas.microsoft.com/office/drawing/2014/main" id="{0B042245-4758-F54D-89C6-4A15EC6E7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6629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5" descr="Schermata 2018-12-08 alle 12.35.08.png">
            <a:extLst>
              <a:ext uri="{FF2B5EF4-FFF2-40B4-BE49-F238E27FC236}">
                <a16:creationId xmlns:a16="http://schemas.microsoft.com/office/drawing/2014/main" id="{C928584C-8CEC-8648-9AD6-9FB443B9C8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05400"/>
            <a:ext cx="6083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5">
            <a:extLst>
              <a:ext uri="{FF2B5EF4-FFF2-40B4-BE49-F238E27FC236}">
                <a16:creationId xmlns:a16="http://schemas.microsoft.com/office/drawing/2014/main" id="{8FF35C41-ADDA-6E4A-BCB3-A2734B139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latin typeface="Calibri" panose="020F0502020204030204" pitchFamily="34" charset="0"/>
              </a:rPr>
              <a:t>Daniela Valenti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EADC3-A699-8349-82E9-2C3CE92EA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E5E48E7-179E-F645-9E25-C0FC690E8C3C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3796" name="Title 4">
            <a:extLst>
              <a:ext uri="{FF2B5EF4-FFF2-40B4-BE49-F238E27FC236}">
                <a16:creationId xmlns:a16="http://schemas.microsoft.com/office/drawing/2014/main" id="{68D707A8-8EEA-8247-9274-1B48D5C8C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228600"/>
            <a:ext cx="7848872" cy="762000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Quesito 2. Probabilità subordinata</a:t>
            </a:r>
          </a:p>
        </p:txBody>
      </p:sp>
      <p:sp>
        <p:nvSpPr>
          <p:cNvPr id="33797" name="TextBox 17">
            <a:extLst>
              <a:ext uri="{FF2B5EF4-FFF2-40B4-BE49-F238E27FC236}">
                <a16:creationId xmlns:a16="http://schemas.microsoft.com/office/drawing/2014/main" id="{B3C8CB15-5DF9-D54F-A4AA-1AF6CFD69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66700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33798" name="Picture 13" descr="Schermata 2015-02-13 alle 11.24.13.png">
            <a:extLst>
              <a:ext uri="{FF2B5EF4-FFF2-40B4-BE49-F238E27FC236}">
                <a16:creationId xmlns:a16="http://schemas.microsoft.com/office/drawing/2014/main" id="{48FE1A47-4641-B14C-A4F3-5466E2E1D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52" y="990600"/>
            <a:ext cx="7682032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5">
            <a:extLst>
              <a:ext uri="{FF2B5EF4-FFF2-40B4-BE49-F238E27FC236}">
                <a16:creationId xmlns:a16="http://schemas.microsoft.com/office/drawing/2014/main" id="{4E9053BC-CD0B-9240-9FFD-84DECD180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52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latin typeface="Calibri" panose="020F0502020204030204" pitchFamily="34" charset="0"/>
              </a:rPr>
              <a:t>Daniela Valenti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FC6D2-E5E1-E942-AF4A-1A3D8F80E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60CB495-E03F-424D-98D2-2D19537EE9B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5844" name="Title 4">
            <a:extLst>
              <a:ext uri="{FF2B5EF4-FFF2-40B4-BE49-F238E27FC236}">
                <a16:creationId xmlns:a16="http://schemas.microsoft.com/office/drawing/2014/main" id="{AD3CF5F9-5FAA-984A-A7DA-83C8995FE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610600" cy="6096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Quesito 3. Probabilità composta</a:t>
            </a:r>
          </a:p>
        </p:txBody>
      </p:sp>
      <p:sp>
        <p:nvSpPr>
          <p:cNvPr id="35845" name="TextBox 17">
            <a:extLst>
              <a:ext uri="{FF2B5EF4-FFF2-40B4-BE49-F238E27FC236}">
                <a16:creationId xmlns:a16="http://schemas.microsoft.com/office/drawing/2014/main" id="{859CB320-83B4-DF4B-8C77-17DF1C8F8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66700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35846" name="Picture 14" descr="Schermata 2015-02-11 alle 10.14.45.png">
            <a:extLst>
              <a:ext uri="{FF2B5EF4-FFF2-40B4-BE49-F238E27FC236}">
                <a16:creationId xmlns:a16="http://schemas.microsoft.com/office/drawing/2014/main" id="{4D8AD935-DD7A-C149-B137-567CF1BC4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3533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5">
            <a:extLst>
              <a:ext uri="{FF2B5EF4-FFF2-40B4-BE49-F238E27FC236}">
                <a16:creationId xmlns:a16="http://schemas.microsoft.com/office/drawing/2014/main" id="{B4DD6B2E-FD75-DC45-A1D0-5961862BD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-3810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latin typeface="Calibri" panose="020F0502020204030204" pitchFamily="34" charset="0"/>
              </a:rPr>
              <a:t>Daniela Valenti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C07F7-F468-6648-9F1E-550298639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23E24C1-0825-8F43-BB1B-439E54981D0D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6388" name="Title 4">
            <a:extLst>
              <a:ext uri="{FF2B5EF4-FFF2-40B4-BE49-F238E27FC236}">
                <a16:creationId xmlns:a16="http://schemas.microsoft.com/office/drawing/2014/main" id="{9A8FBD00-E01F-6B45-A429-B961C20E2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0" y="152400"/>
            <a:ext cx="5257800" cy="533400"/>
          </a:xfrm>
        </p:spPr>
        <p:txBody>
          <a:bodyPr anchor="t"/>
          <a:lstStyle/>
          <a:p>
            <a:r>
              <a:rPr lang="it-IT" altLang="it-IT" sz="36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Un gioco per ragionare sulla probabilità</a:t>
            </a:r>
          </a:p>
        </p:txBody>
      </p:sp>
      <p:sp>
        <p:nvSpPr>
          <p:cNvPr id="16389" name="TextBox 9">
            <a:extLst>
              <a:ext uri="{FF2B5EF4-FFF2-40B4-BE49-F238E27FC236}">
                <a16:creationId xmlns:a16="http://schemas.microsoft.com/office/drawing/2014/main" id="{9965C103-2C6B-1343-B5CA-42C79D0EF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2954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/>
              <a:t>La roulette </a:t>
            </a:r>
          </a:p>
        </p:txBody>
      </p:sp>
      <p:pic>
        <p:nvPicPr>
          <p:cNvPr id="16390" name="Picture 13" descr="tavolo_roulette.png">
            <a:extLst>
              <a:ext uri="{FF2B5EF4-FFF2-40B4-BE49-F238E27FC236}">
                <a16:creationId xmlns:a16="http://schemas.microsoft.com/office/drawing/2014/main" id="{3519C0AF-342F-DA4A-A36B-485B20EA5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3429000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6" descr="roulette_vera2.jpg">
            <a:extLst>
              <a:ext uri="{FF2B5EF4-FFF2-40B4-BE49-F238E27FC236}">
                <a16:creationId xmlns:a16="http://schemas.microsoft.com/office/drawing/2014/main" id="{D7D777CC-BF7F-D246-9F2C-7415BF8A5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3429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18">
            <a:extLst>
              <a:ext uri="{FF2B5EF4-FFF2-40B4-BE49-F238E27FC236}">
                <a16:creationId xmlns:a16="http://schemas.microsoft.com/office/drawing/2014/main" id="{652E1DFD-515D-9043-8FDA-42C0CED9A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752600"/>
            <a:ext cx="5257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latin typeface="Arial Narrow" panose="020B0604020202020204" pitchFamily="34" charset="0"/>
              </a:rPr>
              <a:t>La pallina può fermarsi in una delle 37 vaschette contrassegnate con i numeri da 0 a 36.</a:t>
            </a:r>
          </a:p>
          <a:p>
            <a:pPr eaLnBrk="1" hangingPunct="1"/>
            <a:r>
              <a:rPr lang="it-IT" altLang="it-IT" sz="2000" b="1">
                <a:latin typeface="Arial Narrow" panose="020B0604020202020204" pitchFamily="34" charset="0"/>
              </a:rPr>
              <a:t>Si fa girare la pallina e si scommette sul numero che uscirà.</a:t>
            </a:r>
          </a:p>
        </p:txBody>
      </p:sp>
      <p:sp>
        <p:nvSpPr>
          <p:cNvPr id="16393" name="TextBox 21">
            <a:extLst>
              <a:ext uri="{FF2B5EF4-FFF2-40B4-BE49-F238E27FC236}">
                <a16:creationId xmlns:a16="http://schemas.microsoft.com/office/drawing/2014/main" id="{7DDF7F23-F387-314A-9D07-B8C0BC684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200400"/>
            <a:ext cx="52578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Ecco un gioco insolito.</a:t>
            </a: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  <a:p>
            <a:pPr eaLnBrk="1" hangingPunct="1"/>
            <a:r>
              <a:rPr lang="it-IT" altLang="it-IT" sz="2000" b="1">
                <a:latin typeface="Arial Narrow" panose="020B0604020202020204" pitchFamily="34" charset="0"/>
              </a:rPr>
              <a:t>Punto su ‘Esce pari’, la pallina gira e si ferma.</a:t>
            </a:r>
          </a:p>
          <a:p>
            <a:pPr eaLnBrk="1" hangingPunct="1"/>
            <a:endParaRPr lang="it-IT" altLang="it-IT" sz="800" b="1">
              <a:latin typeface="Arial Narrow" panose="020B0604020202020204" pitchFamily="34" charset="0"/>
            </a:endParaRPr>
          </a:p>
          <a:p>
            <a:pPr eaLnBrk="1" hangingPunct="1"/>
            <a:r>
              <a:rPr lang="it-IT" altLang="it-IT" sz="2000" b="1">
                <a:latin typeface="Arial Narrow" panose="020B0604020202020204" pitchFamily="34" charset="0"/>
              </a:rPr>
              <a:t> Non mi fanno vedere la roulette, ma mi danno solo un’informazione: è uscito nero.</a:t>
            </a:r>
          </a:p>
          <a:p>
            <a:pPr eaLnBrk="1" hangingPunct="1"/>
            <a:endParaRPr lang="it-IT" altLang="it-IT" sz="800" b="1">
              <a:latin typeface="Arial Narrow" panose="020B0604020202020204" pitchFamily="34" charset="0"/>
            </a:endParaRPr>
          </a:p>
          <a:p>
            <a:pPr eaLnBrk="1" hangingPunct="1"/>
            <a:r>
              <a:rPr lang="it-IT" altLang="it-IT" sz="2000" b="1">
                <a:latin typeface="Arial Narrow" panose="020B0604020202020204" pitchFamily="34" charset="0"/>
              </a:rPr>
              <a:t>Quindi mi chiedono: vuoi ancora puntare pari o preferisci cambiare e puntare dispari?</a:t>
            </a:r>
            <a:endParaRPr lang="it-IT" altLang="it-IT" sz="2000">
              <a:latin typeface="Arial Narrow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8890BAA-F6A7-6447-911C-457EBAF2C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419600"/>
            <a:ext cx="288925" cy="3079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5">
            <a:extLst>
              <a:ext uri="{FF2B5EF4-FFF2-40B4-BE49-F238E27FC236}">
                <a16:creationId xmlns:a16="http://schemas.microsoft.com/office/drawing/2014/main" id="{86F1B306-D857-094F-88ED-DD1F0BF49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52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latin typeface="Calibri" panose="020F0502020204030204" pitchFamily="34" charset="0"/>
              </a:rPr>
              <a:t>Daniela Valenti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DB3ED-9B14-104F-895F-B7131B1E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970F8D9-BCC8-8C48-B5B0-35AE423B7F33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7412" name="Title 4">
            <a:extLst>
              <a:ext uri="{FF2B5EF4-FFF2-40B4-BE49-F238E27FC236}">
                <a16:creationId xmlns:a16="http://schemas.microsoft.com/office/drawing/2014/main" id="{E04C1716-9AA1-5B4E-BF05-0A9DFD165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0"/>
            <a:ext cx="8534400" cy="762000"/>
          </a:xfrm>
        </p:spPr>
        <p:txBody>
          <a:bodyPr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Esamino la situazione</a:t>
            </a:r>
          </a:p>
        </p:txBody>
      </p:sp>
      <p:sp>
        <p:nvSpPr>
          <p:cNvPr id="17413" name="TextBox 17">
            <a:extLst>
              <a:ext uri="{FF2B5EF4-FFF2-40B4-BE49-F238E27FC236}">
                <a16:creationId xmlns:a16="http://schemas.microsoft.com/office/drawing/2014/main" id="{B2675006-3324-4646-A30C-3F068485B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66700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7414" name="TextBox 10">
            <a:extLst>
              <a:ext uri="{FF2B5EF4-FFF2-40B4-BE49-F238E27FC236}">
                <a16:creationId xmlns:a16="http://schemas.microsoft.com/office/drawing/2014/main" id="{581BF676-076C-F64B-B90C-82702F50B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762000"/>
            <a:ext cx="236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b="1">
                <a:latin typeface="Arial Narrow Bold" panose="020B0606020202030204" pitchFamily="34" charset="0"/>
              </a:rPr>
              <a:t>Senza sapere che è uscito nero</a:t>
            </a:r>
          </a:p>
        </p:txBody>
      </p:sp>
      <p:sp>
        <p:nvSpPr>
          <p:cNvPr id="17415" name="TextBox 11">
            <a:extLst>
              <a:ext uri="{FF2B5EF4-FFF2-40B4-BE49-F238E27FC236}">
                <a16:creationId xmlns:a16="http://schemas.microsoft.com/office/drawing/2014/main" id="{819F109C-04FE-B341-B66E-FD37F4F12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838200"/>
            <a:ext cx="236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8000"/>
                </a:solidFill>
                <a:latin typeface="Arial Narrow Bold" panose="020B0606020202030204" pitchFamily="34" charset="0"/>
              </a:rPr>
              <a:t>Dopo aver saputo che è uscito nero</a:t>
            </a:r>
          </a:p>
        </p:txBody>
      </p:sp>
      <p:pic>
        <p:nvPicPr>
          <p:cNvPr id="17416" name="Picture 18" descr="Schermata 2015-02-05 alle 16.41.03.png">
            <a:extLst>
              <a:ext uri="{FF2B5EF4-FFF2-40B4-BE49-F238E27FC236}">
                <a16:creationId xmlns:a16="http://schemas.microsoft.com/office/drawing/2014/main" id="{31459F09-6BBF-5741-B958-FAD2A6B42F1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4114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9" descr="Schermata 2015-02-05 alle 16.41.09.png">
            <a:extLst>
              <a:ext uri="{FF2B5EF4-FFF2-40B4-BE49-F238E27FC236}">
                <a16:creationId xmlns:a16="http://schemas.microsoft.com/office/drawing/2014/main" id="{345ABB1C-6E45-6743-9658-DA41F6E699B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62400"/>
            <a:ext cx="4191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Box 20">
            <a:extLst>
              <a:ext uri="{FF2B5EF4-FFF2-40B4-BE49-F238E27FC236}">
                <a16:creationId xmlns:a16="http://schemas.microsoft.com/office/drawing/2014/main" id="{760A328E-7E62-7C48-8D31-9564F6A42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6172200"/>
            <a:ext cx="3733800" cy="461963"/>
          </a:xfrm>
          <a:prstGeom prst="rect">
            <a:avLst/>
          </a:prstGeom>
          <a:solidFill>
            <a:srgbClr val="FFFFE4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Mantengo il gettone su pari!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9EAF099-849C-F94D-8F0F-9FF644565EB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543800" y="5791200"/>
            <a:ext cx="9144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20" name="Picture 23" descr="Probability3_Presenta1_fig1c.jpg">
            <a:extLst>
              <a:ext uri="{FF2B5EF4-FFF2-40B4-BE49-F238E27FC236}">
                <a16:creationId xmlns:a16="http://schemas.microsoft.com/office/drawing/2014/main" id="{C1DE8A39-38C2-384E-BB63-3B3A5D322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3962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4" descr="Probability3_Presenta1_fig1d.jpg">
            <a:extLst>
              <a:ext uri="{FF2B5EF4-FFF2-40B4-BE49-F238E27FC236}">
                <a16:creationId xmlns:a16="http://schemas.microsoft.com/office/drawing/2014/main" id="{7A210BFD-246E-FA42-9A0D-E43C4D2DE5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962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5">
            <a:extLst>
              <a:ext uri="{FF2B5EF4-FFF2-40B4-BE49-F238E27FC236}">
                <a16:creationId xmlns:a16="http://schemas.microsoft.com/office/drawing/2014/main" id="{645972BC-25B8-B940-B62D-6698D245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553929"/>
            <a:ext cx="1676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>
                <a:latin typeface="Calibri" panose="020F0502020204030204" pitchFamily="34" charset="0"/>
              </a:rPr>
              <a:t>Daniela Valenti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8C6F6-9C2F-6A4C-8B13-EF7A96D8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5D98E82-10BD-B640-A771-3309182B56CE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8436" name="Title 4">
            <a:extLst>
              <a:ext uri="{FF2B5EF4-FFF2-40B4-BE49-F238E27FC236}">
                <a16:creationId xmlns:a16="http://schemas.microsoft.com/office/drawing/2014/main" id="{44C72326-3EBA-9244-91AF-5D1275BC9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Riflessioni sul gioco</a:t>
            </a:r>
          </a:p>
        </p:txBody>
      </p:sp>
      <p:sp>
        <p:nvSpPr>
          <p:cNvPr id="18437" name="TextBox 17">
            <a:extLst>
              <a:ext uri="{FF2B5EF4-FFF2-40B4-BE49-F238E27FC236}">
                <a16:creationId xmlns:a16="http://schemas.microsoft.com/office/drawing/2014/main" id="{476C4D87-A621-AD4C-A28E-DA0D48E3A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66700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438" name="TextBox 10">
            <a:extLst>
              <a:ext uri="{FF2B5EF4-FFF2-40B4-BE49-F238E27FC236}">
                <a16:creationId xmlns:a16="http://schemas.microsoft.com/office/drawing/2014/main" id="{67F9F714-61A1-4B4D-B3F6-3D7E422C5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09600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000" b="1">
                <a:latin typeface="Arial Narrow Bold" panose="020B0606020202030204" pitchFamily="34" charset="0"/>
              </a:rPr>
              <a:t>Senza sapere che è uscito nero</a:t>
            </a:r>
          </a:p>
        </p:txBody>
      </p:sp>
      <p:sp>
        <p:nvSpPr>
          <p:cNvPr id="18439" name="TextBox 11">
            <a:extLst>
              <a:ext uri="{FF2B5EF4-FFF2-40B4-BE49-F238E27FC236}">
                <a16:creationId xmlns:a16="http://schemas.microsoft.com/office/drawing/2014/main" id="{939C9DAA-3B79-9342-B790-2DFC59138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609600"/>
            <a:ext cx="205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rgbClr val="008000"/>
                </a:solidFill>
                <a:latin typeface="Arial Narrow Bold" panose="020B0606020202030204" pitchFamily="34" charset="0"/>
              </a:rPr>
              <a:t>Dopo aver saputo che è uscito nero</a:t>
            </a:r>
          </a:p>
        </p:txBody>
      </p:sp>
      <p:pic>
        <p:nvPicPr>
          <p:cNvPr id="18440" name="Picture 13" descr="Schermata 2015-02-05 alle 19.14.25.png">
            <a:extLst>
              <a:ext uri="{FF2B5EF4-FFF2-40B4-BE49-F238E27FC236}">
                <a16:creationId xmlns:a16="http://schemas.microsoft.com/office/drawing/2014/main" id="{D9343283-82AE-8146-BBF7-DDEC8123C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648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4" descr="Schermata 2015-02-05 alle 19.14.32.png">
            <a:extLst>
              <a:ext uri="{FF2B5EF4-FFF2-40B4-BE49-F238E27FC236}">
                <a16:creationId xmlns:a16="http://schemas.microsoft.com/office/drawing/2014/main" id="{B0BF2DB1-6F5F-464B-AB3D-81B1E9D15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05447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6" descr="Probability3_Presenta1_fig1c.jpg">
            <a:extLst>
              <a:ext uri="{FF2B5EF4-FFF2-40B4-BE49-F238E27FC236}">
                <a16:creationId xmlns:a16="http://schemas.microsoft.com/office/drawing/2014/main" id="{8188C836-86A9-244F-A51C-F9CBD3A71F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342900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7" descr="Probability3_Presenta1_fig1d.jpg">
            <a:extLst>
              <a:ext uri="{FF2B5EF4-FFF2-40B4-BE49-F238E27FC236}">
                <a16:creationId xmlns:a16="http://schemas.microsoft.com/office/drawing/2014/main" id="{CC185C5E-E8AA-B544-BC21-0E50DA5C71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35369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79BD744-8097-7C4A-99F7-961B5677B3C7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524000" y="3276600"/>
            <a:ext cx="609600" cy="304800"/>
          </a:xfrm>
          <a:prstGeom prst="straightConnector1">
            <a:avLst/>
          </a:prstGeom>
          <a:noFill/>
          <a:ln w="25400">
            <a:solidFill>
              <a:srgbClr val="948A54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D8558A5-1675-E24F-B31D-5DD112EA2E88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867400" y="3048000"/>
            <a:ext cx="685800" cy="3810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6" name="TextBox 38">
            <a:extLst>
              <a:ext uri="{FF2B5EF4-FFF2-40B4-BE49-F238E27FC236}">
                <a16:creationId xmlns:a16="http://schemas.microsoft.com/office/drawing/2014/main" id="{D599ED0E-5391-2F4C-830C-485047405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800600"/>
            <a:ext cx="1447800" cy="4000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rgbClr val="0000FF"/>
                </a:solidFill>
                <a:latin typeface="Arial Narrow" panose="020B0604020202020204" pitchFamily="34" charset="0"/>
              </a:rPr>
              <a:t>I numeri pari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49A9B9F-6BF5-E64C-B3AE-16F488A5ACD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819400" y="4572000"/>
            <a:ext cx="228600" cy="2286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8" name="TextBox 44">
            <a:extLst>
              <a:ext uri="{FF2B5EF4-FFF2-40B4-BE49-F238E27FC236}">
                <a16:creationId xmlns:a16="http://schemas.microsoft.com/office/drawing/2014/main" id="{A65BC311-4DF8-4244-97F1-3BAAB1779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800600"/>
            <a:ext cx="2057400" cy="4000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rgbClr val="008000"/>
                </a:solidFill>
                <a:latin typeface="Arial Narrow" panose="020B0604020202020204" pitchFamily="34" charset="0"/>
              </a:rPr>
              <a:t>I numeri pari </a:t>
            </a:r>
            <a:r>
              <a:rPr lang="it-IT" altLang="it-IT" sz="2000" b="1">
                <a:solidFill>
                  <a:srgbClr val="FF0000"/>
                </a:solidFill>
                <a:latin typeface="Arial Narrow" panose="020B0604020202020204" pitchFamily="34" charset="0"/>
              </a:rPr>
              <a:t>e</a:t>
            </a:r>
            <a:r>
              <a:rPr lang="it-IT" altLang="it-IT" sz="2000" b="1">
                <a:solidFill>
                  <a:srgbClr val="008000"/>
                </a:solidFill>
                <a:latin typeface="Arial Narrow" panose="020B0604020202020204" pitchFamily="34" charset="0"/>
              </a:rPr>
              <a:t> neri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EB6FEB9-2661-5649-B299-58EE8FB52BF0}"/>
              </a:ext>
            </a:extLst>
          </p:cNvPr>
          <p:cNvCxnSpPr>
            <a:cxnSpLocks noChangeShapeType="1"/>
            <a:stCxn id="18448" idx="0"/>
          </p:cNvCxnSpPr>
          <p:nvPr/>
        </p:nvCxnSpPr>
        <p:spPr bwMode="auto">
          <a:xfrm rot="5400000" flipH="1" flipV="1">
            <a:off x="7258050" y="4514850"/>
            <a:ext cx="381000" cy="190500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0" name="TextBox 48">
            <a:extLst>
              <a:ext uri="{FF2B5EF4-FFF2-40B4-BE49-F238E27FC236}">
                <a16:creationId xmlns:a16="http://schemas.microsoft.com/office/drawing/2014/main" id="{0521A2DC-B146-A445-BF62-2FE50C9AA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257800"/>
            <a:ext cx="6934200" cy="1323975"/>
          </a:xfrm>
          <a:prstGeom prst="rect">
            <a:avLst/>
          </a:prstGeom>
          <a:solidFill>
            <a:srgbClr val="FFFF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latin typeface="Arial Narrow" panose="020B0604020202020204" pitchFamily="34" charset="0"/>
              </a:rPr>
              <a:t>Sapere che è uscito un numero nero modifica la valutazione della probabilità che esca un numero pari:</a:t>
            </a:r>
          </a:p>
          <a:p>
            <a:pPr eaLnBrk="1" hangingPunct="1">
              <a:buFontTx/>
              <a:buChar char="-"/>
            </a:pPr>
            <a:r>
              <a:rPr lang="it-IT" altLang="it-IT" sz="2000" b="1">
                <a:latin typeface="Arial Narrow" panose="020B0604020202020204" pitchFamily="34" charset="0"/>
              </a:rPr>
              <a:t> le alternative sono ridotte ai soli numeri neri;</a:t>
            </a:r>
          </a:p>
          <a:p>
            <a:pPr eaLnBrk="1" hangingPunct="1">
              <a:buFontTx/>
              <a:buChar char="-"/>
            </a:pPr>
            <a:r>
              <a:rPr lang="it-IT" altLang="it-IT" sz="2000" b="1">
                <a:latin typeface="Arial Narrow" panose="020B0604020202020204" pitchFamily="34" charset="0"/>
              </a:rPr>
              <a:t> i casi favorevoli sono i soli numeri neri </a:t>
            </a:r>
            <a:r>
              <a:rPr lang="it-IT" altLang="it-IT" sz="2000" b="1">
                <a:solidFill>
                  <a:srgbClr val="008000"/>
                </a:solidFill>
                <a:latin typeface="Arial Narrow" panose="020B0604020202020204" pitchFamily="34" charset="0"/>
              </a:rPr>
              <a:t>e</a:t>
            </a:r>
            <a:r>
              <a:rPr lang="it-IT" altLang="it-IT" sz="2000" b="1">
                <a:latin typeface="Arial Narrow" panose="020B0604020202020204" pitchFamily="34" charset="0"/>
              </a:rPr>
              <a:t> pari.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5">
            <a:extLst>
              <a:ext uri="{FF2B5EF4-FFF2-40B4-BE49-F238E27FC236}">
                <a16:creationId xmlns:a16="http://schemas.microsoft.com/office/drawing/2014/main" id="{1B41BAC8-33D7-8E47-8A2B-03CB3CB9A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54766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>
                <a:latin typeface="Calibri" panose="020F0502020204030204" pitchFamily="34" charset="0"/>
              </a:rPr>
              <a:t>Daniela Valenti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2D58A-FE33-AA41-AA27-08592BC37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5334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1F13FC2-F4CB-4849-9EC8-CC9FA7CCA18E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9460" name="Title 4">
            <a:extLst>
              <a:ext uri="{FF2B5EF4-FFF2-40B4-BE49-F238E27FC236}">
                <a16:creationId xmlns:a16="http://schemas.microsoft.com/office/drawing/2014/main" id="{C054C05F-C711-F342-AE19-AA6D6E854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0"/>
            <a:ext cx="8534400" cy="762000"/>
          </a:xfrm>
        </p:spPr>
        <p:txBody>
          <a:bodyPr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Il linguaggio della probabilità</a:t>
            </a:r>
          </a:p>
        </p:txBody>
      </p:sp>
      <p:sp>
        <p:nvSpPr>
          <p:cNvPr id="19461" name="TextBox 17">
            <a:extLst>
              <a:ext uri="{FF2B5EF4-FFF2-40B4-BE49-F238E27FC236}">
                <a16:creationId xmlns:a16="http://schemas.microsoft.com/office/drawing/2014/main" id="{EEBD38BF-F6A7-6040-816D-CA2A5805D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66700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9462" name="TextBox 10">
            <a:extLst>
              <a:ext uri="{FF2B5EF4-FFF2-40B4-BE49-F238E27FC236}">
                <a16:creationId xmlns:a16="http://schemas.microsoft.com/office/drawing/2014/main" id="{7A395DB8-377F-3B4C-8B29-D7F61D184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762000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000" b="1">
                <a:latin typeface="Arial Narrow Bold" panose="020B0606020202030204" pitchFamily="34" charset="0"/>
              </a:rPr>
              <a:t>Senza sapere che è uscito nero</a:t>
            </a:r>
          </a:p>
        </p:txBody>
      </p:sp>
      <p:sp>
        <p:nvSpPr>
          <p:cNvPr id="19463" name="TextBox 11">
            <a:extLst>
              <a:ext uri="{FF2B5EF4-FFF2-40B4-BE49-F238E27FC236}">
                <a16:creationId xmlns:a16="http://schemas.microsoft.com/office/drawing/2014/main" id="{0BFE53E5-EA32-8649-A830-194F78D3A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762000"/>
            <a:ext cx="373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rgbClr val="008000"/>
                </a:solidFill>
                <a:latin typeface="Arial Narrow Bold" panose="020B0606020202030204" pitchFamily="34" charset="0"/>
              </a:rPr>
              <a:t>Dopo aver saputo che è uscito nero</a:t>
            </a:r>
          </a:p>
        </p:txBody>
      </p:sp>
      <p:pic>
        <p:nvPicPr>
          <p:cNvPr id="19464" name="Picture 16" descr="Probability3_Presenta1_fig1c.jpg">
            <a:extLst>
              <a:ext uri="{FF2B5EF4-FFF2-40B4-BE49-F238E27FC236}">
                <a16:creationId xmlns:a16="http://schemas.microsoft.com/office/drawing/2014/main" id="{25CEE163-99E7-9D40-85E5-469AEB4BD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31242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7" descr="Probability3_Presenta1_fig1d.jpg">
            <a:extLst>
              <a:ext uri="{FF2B5EF4-FFF2-40B4-BE49-F238E27FC236}">
                <a16:creationId xmlns:a16="http://schemas.microsoft.com/office/drawing/2014/main" id="{D6F55531-4646-014B-AACF-3AC69B18D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35369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8" descr="Schermata 2015-02-06 alle 10.54.14.png">
            <a:extLst>
              <a:ext uri="{FF2B5EF4-FFF2-40B4-BE49-F238E27FC236}">
                <a16:creationId xmlns:a16="http://schemas.microsoft.com/office/drawing/2014/main" id="{C4CC720F-4F57-8341-BE88-5BD20A418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39624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9" descr="Schermata 2015-02-06 alle 10.54.21.png">
            <a:extLst>
              <a:ext uri="{FF2B5EF4-FFF2-40B4-BE49-F238E27FC236}">
                <a16:creationId xmlns:a16="http://schemas.microsoft.com/office/drawing/2014/main" id="{5A7C30D2-48E0-014F-BCE0-33FCCEA900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76600"/>
            <a:ext cx="44196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4" descr="Schermata 2018-12-08 alle 12.26.08.png">
            <a:extLst>
              <a:ext uri="{FF2B5EF4-FFF2-40B4-BE49-F238E27FC236}">
                <a16:creationId xmlns:a16="http://schemas.microsoft.com/office/drawing/2014/main" id="{C3954B05-40C5-6A4D-A816-C2436454AF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76800"/>
            <a:ext cx="4432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5">
            <a:extLst>
              <a:ext uri="{FF2B5EF4-FFF2-40B4-BE49-F238E27FC236}">
                <a16:creationId xmlns:a16="http://schemas.microsoft.com/office/drawing/2014/main" id="{8878EB15-2246-8E4B-B3D6-1BC31F7A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latin typeface="Calibri" panose="020F0502020204030204" pitchFamily="34" charset="0"/>
              </a:rPr>
              <a:t>Daniela Valenti 2020</a:t>
            </a:r>
          </a:p>
        </p:txBody>
      </p:sp>
      <p:sp>
        <p:nvSpPr>
          <p:cNvPr id="20483" name="Title 4">
            <a:extLst>
              <a:ext uri="{FF2B5EF4-FFF2-40B4-BE49-F238E27FC236}">
                <a16:creationId xmlns:a16="http://schemas.microsoft.com/office/drawing/2014/main" id="{D6F596BE-6735-F844-A206-10D975727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0"/>
            <a:ext cx="8534400" cy="762000"/>
          </a:xfrm>
        </p:spPr>
        <p:txBody>
          <a:bodyPr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Probabilità subordinata</a:t>
            </a:r>
          </a:p>
        </p:txBody>
      </p:sp>
      <p:sp>
        <p:nvSpPr>
          <p:cNvPr id="20484" name="TextBox 17">
            <a:extLst>
              <a:ext uri="{FF2B5EF4-FFF2-40B4-BE49-F238E27FC236}">
                <a16:creationId xmlns:a16="http://schemas.microsoft.com/office/drawing/2014/main" id="{A77DEAF3-74E7-BC40-B6D9-10DCA9360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66700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0485" name="TextBox 10">
            <a:extLst>
              <a:ext uri="{FF2B5EF4-FFF2-40B4-BE49-F238E27FC236}">
                <a16:creationId xmlns:a16="http://schemas.microsoft.com/office/drawing/2014/main" id="{DFAF0A52-22CD-CB42-87D6-610EAB214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38200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000" b="1">
                <a:latin typeface="Arial Narrow Bold" panose="020B0606020202030204" pitchFamily="34" charset="0"/>
              </a:rPr>
              <a:t>Senza sapere che è uscito nero</a:t>
            </a:r>
          </a:p>
        </p:txBody>
      </p:sp>
      <p:sp>
        <p:nvSpPr>
          <p:cNvPr id="20486" name="TextBox 11">
            <a:extLst>
              <a:ext uri="{FF2B5EF4-FFF2-40B4-BE49-F238E27FC236}">
                <a16:creationId xmlns:a16="http://schemas.microsoft.com/office/drawing/2014/main" id="{0B79DF04-3AAF-9040-903A-1A96E04C6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838200"/>
            <a:ext cx="381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rgbClr val="008000"/>
                </a:solidFill>
                <a:latin typeface="Arial Narrow Bold" panose="020B0606020202030204" pitchFamily="34" charset="0"/>
              </a:rPr>
              <a:t>Dopo aver saputo che è uscito nero</a:t>
            </a:r>
          </a:p>
        </p:txBody>
      </p:sp>
      <p:pic>
        <p:nvPicPr>
          <p:cNvPr id="20487" name="Picture 16" descr="Probability3_Presenta1_fig1c.jpg">
            <a:extLst>
              <a:ext uri="{FF2B5EF4-FFF2-40B4-BE49-F238E27FC236}">
                <a16:creationId xmlns:a16="http://schemas.microsoft.com/office/drawing/2014/main" id="{45497554-1BBB-444E-9206-D7DF90782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29718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7" descr="Probability3_Presenta1_fig1d.jpg">
            <a:extLst>
              <a:ext uri="{FF2B5EF4-FFF2-40B4-BE49-F238E27FC236}">
                <a16:creationId xmlns:a16="http://schemas.microsoft.com/office/drawing/2014/main" id="{8175EBA2-BB15-1C4E-BA93-6F5708A2C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30480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9" descr="Schermata 2015-02-06 alle 10.54.21.png">
            <a:extLst>
              <a:ext uri="{FF2B5EF4-FFF2-40B4-BE49-F238E27FC236}">
                <a16:creationId xmlns:a16="http://schemas.microsoft.com/office/drawing/2014/main" id="{1CFD9409-11C0-B241-9E83-8ACE64B232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71800"/>
            <a:ext cx="4800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ight Brace 30">
            <a:extLst>
              <a:ext uri="{FF2B5EF4-FFF2-40B4-BE49-F238E27FC236}">
                <a16:creationId xmlns:a16="http://schemas.microsoft.com/office/drawing/2014/main" id="{1234FF7E-5C34-D740-8A70-1B7363DE4C78}"/>
              </a:ext>
            </a:extLst>
          </p:cNvPr>
          <p:cNvSpPr>
            <a:spLocks/>
          </p:cNvSpPr>
          <p:nvPr/>
        </p:nvSpPr>
        <p:spPr bwMode="auto">
          <a:xfrm>
            <a:off x="4572000" y="4876800"/>
            <a:ext cx="457200" cy="990600"/>
          </a:xfrm>
          <a:prstGeom prst="rightBrace">
            <a:avLst>
              <a:gd name="adj1" fmla="val 22218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>
              <a:latin typeface="Calibri" panose="020F0502020204030204" pitchFamily="34" charset="0"/>
            </a:endParaRPr>
          </a:p>
        </p:txBody>
      </p:sp>
      <p:pic>
        <p:nvPicPr>
          <p:cNvPr id="20491" name="Picture 34" descr="Schermata 2015-02-06 alle 10.54.14.png">
            <a:extLst>
              <a:ext uri="{FF2B5EF4-FFF2-40B4-BE49-F238E27FC236}">
                <a16:creationId xmlns:a16="http://schemas.microsoft.com/office/drawing/2014/main" id="{C0654AF5-5507-8345-8BDA-BC52AC98A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43719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Curved Connector 38">
            <a:extLst>
              <a:ext uri="{FF2B5EF4-FFF2-40B4-BE49-F238E27FC236}">
                <a16:creationId xmlns:a16="http://schemas.microsoft.com/office/drawing/2014/main" id="{E127AB67-1A2D-FE40-BB4F-B38AAEE5C98B}"/>
              </a:ext>
            </a:extLst>
          </p:cNvPr>
          <p:cNvCxnSpPr>
            <a:cxnSpLocks noChangeShapeType="1"/>
            <a:stCxn id="31" idx="1"/>
          </p:cNvCxnSpPr>
          <p:nvPr/>
        </p:nvCxnSpPr>
        <p:spPr bwMode="auto">
          <a:xfrm rot="10800000" flipH="1">
            <a:off x="5029200" y="4038600"/>
            <a:ext cx="3352800" cy="1333500"/>
          </a:xfrm>
          <a:prstGeom prst="curvedConnector3">
            <a:avLst>
              <a:gd name="adj1" fmla="val 7954"/>
            </a:avLst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493" name="Picture 16" descr="Schermata 2018-12-08 alle 12.27.18.png">
            <a:extLst>
              <a:ext uri="{FF2B5EF4-FFF2-40B4-BE49-F238E27FC236}">
                <a16:creationId xmlns:a16="http://schemas.microsoft.com/office/drawing/2014/main" id="{8EDAA92A-1A80-7744-834E-EC893B845A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19600"/>
            <a:ext cx="31623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7C497E46-FA0D-C641-90A5-95F870265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000"/>
            <a:ext cx="381000" cy="3810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2DCCF1F-A230-134B-A98C-5A25B17C145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5">
            <a:extLst>
              <a:ext uri="{FF2B5EF4-FFF2-40B4-BE49-F238E27FC236}">
                <a16:creationId xmlns:a16="http://schemas.microsoft.com/office/drawing/2014/main" id="{1D3FA1AD-63F5-4C4D-A789-DF2960553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latin typeface="Calibri" panose="020F0502020204030204" pitchFamily="34" charset="0"/>
              </a:rPr>
              <a:t>Daniela Valenti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7E455-F051-CB4C-98D4-E2B507052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E7F05AF-AF46-0043-A5AA-E8F19647E365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1508" name="Title 4">
            <a:extLst>
              <a:ext uri="{FF2B5EF4-FFF2-40B4-BE49-F238E27FC236}">
                <a16:creationId xmlns:a16="http://schemas.microsoft.com/office/drawing/2014/main" id="{5C289690-B622-3546-A3FC-5CD9B70B7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Un altro gioco sulla probabilità </a:t>
            </a:r>
            <a:r>
              <a:rPr lang="it-IT" altLang="it-IT" sz="36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subordinata</a:t>
            </a:r>
          </a:p>
        </p:txBody>
      </p:sp>
      <p:sp>
        <p:nvSpPr>
          <p:cNvPr id="21509" name="TextBox 17">
            <a:extLst>
              <a:ext uri="{FF2B5EF4-FFF2-40B4-BE49-F238E27FC236}">
                <a16:creationId xmlns:a16="http://schemas.microsoft.com/office/drawing/2014/main" id="{20BD32CF-9AB7-2345-9FF1-D53845377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66700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1510" name="Rectangle 18">
            <a:extLst>
              <a:ext uri="{FF2B5EF4-FFF2-40B4-BE49-F238E27FC236}">
                <a16:creationId xmlns:a16="http://schemas.microsoft.com/office/drawing/2014/main" id="{597AC461-BFB4-F941-A335-0F7ABCEBC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914400"/>
            <a:ext cx="8991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Ho un mazzo di carte francesi senza figure e io scommetto su ‘esce una carta con un numero pari’.</a:t>
            </a:r>
          </a:p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 Una persona estrae una carta che io non vedo; però ho un’informazione: è uscita carta nera.</a:t>
            </a:r>
          </a:p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La persona chiede: vuoi cambiare e puntare su dispari?</a:t>
            </a:r>
            <a:endParaRPr lang="it-IT" altLang="it-IT">
              <a:latin typeface="Arial Narrow" panose="020B0604020202020204" pitchFamily="34" charset="0"/>
            </a:endParaRPr>
          </a:p>
        </p:txBody>
      </p:sp>
      <p:pic>
        <p:nvPicPr>
          <p:cNvPr id="21511" name="Picture 21" descr="Carte_Francesi2_nofig.jpg">
            <a:extLst>
              <a:ext uri="{FF2B5EF4-FFF2-40B4-BE49-F238E27FC236}">
                <a16:creationId xmlns:a16="http://schemas.microsoft.com/office/drawing/2014/main" id="{5B97280F-F661-B045-8750-EA4EB3203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95600"/>
            <a:ext cx="59436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5">
            <a:extLst>
              <a:ext uri="{FF2B5EF4-FFF2-40B4-BE49-F238E27FC236}">
                <a16:creationId xmlns:a16="http://schemas.microsoft.com/office/drawing/2014/main" id="{5D98B30D-B260-874F-AC27-F3F17152F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-1524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latin typeface="Calibri" panose="020F0502020204030204" pitchFamily="34" charset="0"/>
              </a:rPr>
              <a:t>Daniela Valenti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EB644-FB0D-C34E-94EE-6BB633F82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FB5D004-D457-844E-8A82-CA6B320715DC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Title 4">
            <a:extLst>
              <a:ext uri="{FF2B5EF4-FFF2-40B4-BE49-F238E27FC236}">
                <a16:creationId xmlns:a16="http://schemas.microsoft.com/office/drawing/2014/main" id="{F2160703-256E-3441-A5E5-E331F25A9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0"/>
            <a:ext cx="8534400" cy="762000"/>
          </a:xfrm>
        </p:spPr>
        <p:txBody>
          <a:bodyPr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Esamino la situazione</a:t>
            </a:r>
          </a:p>
        </p:txBody>
      </p:sp>
      <p:sp>
        <p:nvSpPr>
          <p:cNvPr id="22533" name="TextBox 17">
            <a:extLst>
              <a:ext uri="{FF2B5EF4-FFF2-40B4-BE49-F238E27FC236}">
                <a16:creationId xmlns:a16="http://schemas.microsoft.com/office/drawing/2014/main" id="{03B80CC7-1566-3B4B-BA62-03D04984A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66700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2534" name="TextBox 21">
            <a:extLst>
              <a:ext uri="{FF2B5EF4-FFF2-40B4-BE49-F238E27FC236}">
                <a16:creationId xmlns:a16="http://schemas.microsoft.com/office/drawing/2014/main" id="{226A3A5C-C032-E943-97C9-F40437117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762000"/>
            <a:ext cx="228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000" b="1">
                <a:latin typeface="Arial Narrow Bold" panose="020B0606020202030204" pitchFamily="34" charset="0"/>
              </a:rPr>
              <a:t>Senza sapere che è uscita una carta nera</a:t>
            </a:r>
          </a:p>
        </p:txBody>
      </p:sp>
      <p:sp>
        <p:nvSpPr>
          <p:cNvPr id="22535" name="TextBox 22">
            <a:extLst>
              <a:ext uri="{FF2B5EF4-FFF2-40B4-BE49-F238E27FC236}">
                <a16:creationId xmlns:a16="http://schemas.microsoft.com/office/drawing/2014/main" id="{4823FB24-58BD-2142-81A8-6BC79D981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685800"/>
            <a:ext cx="243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rgbClr val="008000"/>
                </a:solidFill>
                <a:latin typeface="Arial Narrow Bold" panose="020B0606020202030204" pitchFamily="34" charset="0"/>
              </a:rPr>
              <a:t>Dopo aver saputo che è uscita una carta nera</a:t>
            </a:r>
          </a:p>
        </p:txBody>
      </p:sp>
      <p:pic>
        <p:nvPicPr>
          <p:cNvPr id="22536" name="Picture 23" descr="Carte_Francesi5.jpg">
            <a:extLst>
              <a:ext uri="{FF2B5EF4-FFF2-40B4-BE49-F238E27FC236}">
                <a16:creationId xmlns:a16="http://schemas.microsoft.com/office/drawing/2014/main" id="{90707B02-2952-9B4F-87EC-32DDAF8D9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36687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24" descr="Carte_Francesi6.jpg">
            <a:extLst>
              <a:ext uri="{FF2B5EF4-FFF2-40B4-BE49-F238E27FC236}">
                <a16:creationId xmlns:a16="http://schemas.microsoft.com/office/drawing/2014/main" id="{01B73B50-70BA-3343-811C-ADFA2E94B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8655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27" descr="Schermata 2015-02-07 alle 18.10.35.png">
            <a:extLst>
              <a:ext uri="{FF2B5EF4-FFF2-40B4-BE49-F238E27FC236}">
                <a16:creationId xmlns:a16="http://schemas.microsoft.com/office/drawing/2014/main" id="{EA1CF68B-87DC-F142-9B72-CB8418A1A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191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28" descr="Schermata 2015-02-07 alle 18.10.43.png">
            <a:extLst>
              <a:ext uri="{FF2B5EF4-FFF2-40B4-BE49-F238E27FC236}">
                <a16:creationId xmlns:a16="http://schemas.microsoft.com/office/drawing/2014/main" id="{1E8B7CAE-50C4-4F42-BEF9-2A342BC8A7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457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TextBox 32">
            <a:extLst>
              <a:ext uri="{FF2B5EF4-FFF2-40B4-BE49-F238E27FC236}">
                <a16:creationId xmlns:a16="http://schemas.microsoft.com/office/drawing/2014/main" id="{2A52DEDC-78E7-E443-9996-4BF9D3797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715000"/>
            <a:ext cx="6019800" cy="830263"/>
          </a:xfrm>
          <a:prstGeom prst="rect">
            <a:avLst/>
          </a:prstGeom>
          <a:solidFill>
            <a:srgbClr val="FFFF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I due eventi A, B sono indipendenti: </a:t>
            </a:r>
            <a:r>
              <a:rPr lang="it-IT" altLang="it-IT" b="1" i="1">
                <a:solidFill>
                  <a:srgbClr val="0000FF"/>
                </a:solidFill>
                <a:latin typeface="Arial Narrow" panose="020B0604020202020204" pitchFamily="34" charset="0"/>
              </a:rPr>
              <a:t>sapere che B si è verificato NON modifica la probabilità di A 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CE255E2-AF9C-A941-B1DA-F3CD2C288276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5715000" y="4800600"/>
            <a:ext cx="2895600" cy="6223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1394D81-8906-C64E-8F9C-8EF7525B7157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886200" y="4648200"/>
            <a:ext cx="685800" cy="2286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543" name="Picture 18" descr="Schermata 2018-12-08 alle 12.29.06.png">
            <a:extLst>
              <a:ext uri="{FF2B5EF4-FFF2-40B4-BE49-F238E27FC236}">
                <a16:creationId xmlns:a16="http://schemas.microsoft.com/office/drawing/2014/main" id="{16338B7F-B305-524D-A70E-64F9BC7072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05400"/>
            <a:ext cx="20574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5">
            <a:extLst>
              <a:ext uri="{FF2B5EF4-FFF2-40B4-BE49-F238E27FC236}">
                <a16:creationId xmlns:a16="http://schemas.microsoft.com/office/drawing/2014/main" id="{B8843AF0-4F3C-C841-8930-8783126B8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52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latin typeface="Calibri" panose="020F0502020204030204" pitchFamily="34" charset="0"/>
              </a:rPr>
              <a:t>Daniela Valenti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EC5CA-2FD4-DA4B-8AD8-ECA9CDD4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34EE8FB-645B-F546-98DD-47EFB771A4B4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3556" name="Title 4">
            <a:extLst>
              <a:ext uri="{FF2B5EF4-FFF2-40B4-BE49-F238E27FC236}">
                <a16:creationId xmlns:a16="http://schemas.microsoft.com/office/drawing/2014/main" id="{6CC5D7F9-47E3-3D47-9D76-D0E7E6441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0"/>
            <a:ext cx="8534400" cy="762000"/>
          </a:xfrm>
        </p:spPr>
        <p:txBody>
          <a:bodyPr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Eventi indipendenti e dipendenti</a:t>
            </a:r>
          </a:p>
        </p:txBody>
      </p:sp>
      <p:sp>
        <p:nvSpPr>
          <p:cNvPr id="23557" name="TextBox 17">
            <a:extLst>
              <a:ext uri="{FF2B5EF4-FFF2-40B4-BE49-F238E27FC236}">
                <a16:creationId xmlns:a16="http://schemas.microsoft.com/office/drawing/2014/main" id="{C8359AB9-4FBE-BB42-8BD7-FE82C17D7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66700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3558" name="TextBox 5">
            <a:extLst>
              <a:ext uri="{FF2B5EF4-FFF2-40B4-BE49-F238E27FC236}">
                <a16:creationId xmlns:a16="http://schemas.microsoft.com/office/drawing/2014/main" id="{ED291CD5-6409-5A40-853E-6DA22545F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38200"/>
            <a:ext cx="358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rgbClr val="0000FF"/>
                </a:solidFill>
                <a:latin typeface="Arial Narrow" panose="020B0604020202020204" pitchFamily="34" charset="0"/>
              </a:rPr>
              <a:t>Con un mazzo di carte francesi</a:t>
            </a:r>
          </a:p>
        </p:txBody>
      </p:sp>
      <p:sp>
        <p:nvSpPr>
          <p:cNvPr id="23559" name="TextBox 6">
            <a:extLst>
              <a:ext uri="{FF2B5EF4-FFF2-40B4-BE49-F238E27FC236}">
                <a16:creationId xmlns:a16="http://schemas.microsoft.com/office/drawing/2014/main" id="{8277689C-3679-8C4E-B795-E0CA6DF6E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8382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rgbClr val="008000"/>
                </a:solidFill>
                <a:latin typeface="Arial Narrow" panose="020B0604020202020204" pitchFamily="34" charset="0"/>
              </a:rPr>
              <a:t>Con la roulette</a:t>
            </a:r>
          </a:p>
        </p:txBody>
      </p:sp>
      <p:pic>
        <p:nvPicPr>
          <p:cNvPr id="23560" name="Picture 7" descr="Probability3_Presenta1_fig1d.jpg">
            <a:extLst>
              <a:ext uri="{FF2B5EF4-FFF2-40B4-BE49-F238E27FC236}">
                <a16:creationId xmlns:a16="http://schemas.microsoft.com/office/drawing/2014/main" id="{F0963507-3875-0742-A65E-625AB9156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0"/>
            <a:ext cx="35369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8" descr="Carte_Francesi6.jpg">
            <a:extLst>
              <a:ext uri="{FF2B5EF4-FFF2-40B4-BE49-F238E27FC236}">
                <a16:creationId xmlns:a16="http://schemas.microsoft.com/office/drawing/2014/main" id="{85003983-7426-2142-ADBE-4986017DF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38655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Box 12">
            <a:extLst>
              <a:ext uri="{FF2B5EF4-FFF2-40B4-BE49-F238E27FC236}">
                <a16:creationId xmlns:a16="http://schemas.microsoft.com/office/drawing/2014/main" id="{FAB87172-C204-DB46-9B74-95D7DA334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05400"/>
            <a:ext cx="3962400" cy="1016000"/>
          </a:xfrm>
          <a:prstGeom prst="rect">
            <a:avLst/>
          </a:prstGeom>
          <a:solidFill>
            <a:srgbClr val="FFFF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rgbClr val="0000FF"/>
                </a:solidFill>
                <a:latin typeface="Arial Narrow" panose="020B0604020202020204" pitchFamily="34" charset="0"/>
              </a:rPr>
              <a:t>Gli eventi A, B sono INDIPENDENTI: </a:t>
            </a:r>
            <a:r>
              <a:rPr lang="it-IT" altLang="it-IT" sz="2000" b="1" i="1">
                <a:solidFill>
                  <a:srgbClr val="0000FF"/>
                </a:solidFill>
                <a:latin typeface="Arial Narrow" panose="020B0604020202020204" pitchFamily="34" charset="0"/>
              </a:rPr>
              <a:t>sapere che B si è verificato </a:t>
            </a:r>
            <a:r>
              <a:rPr lang="it-IT" altLang="it-IT" sz="2000" b="1" i="1">
                <a:solidFill>
                  <a:srgbClr val="FF0000"/>
                </a:solidFill>
                <a:latin typeface="Arial Narrow" panose="020B0604020202020204" pitchFamily="34" charset="0"/>
              </a:rPr>
              <a:t>NON</a:t>
            </a:r>
            <a:r>
              <a:rPr lang="it-IT" altLang="it-IT" sz="2000" b="1" i="1">
                <a:solidFill>
                  <a:srgbClr val="0000FF"/>
                </a:solidFill>
                <a:latin typeface="Arial Narrow" panose="020B0604020202020204" pitchFamily="34" charset="0"/>
              </a:rPr>
              <a:t> MODIFICA la probabilità di A. </a:t>
            </a:r>
          </a:p>
        </p:txBody>
      </p:sp>
      <p:pic>
        <p:nvPicPr>
          <p:cNvPr id="23563" name="Picture 13" descr="Schermata 2015-02-07 alle 18.34.13.png">
            <a:extLst>
              <a:ext uri="{FF2B5EF4-FFF2-40B4-BE49-F238E27FC236}">
                <a16:creationId xmlns:a16="http://schemas.microsoft.com/office/drawing/2014/main" id="{1BCF0A32-403A-964E-88EB-1231A37807C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4200"/>
            <a:ext cx="3814763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4" descr="Schermata 2015-02-07 alle 18.34.22.png">
            <a:extLst>
              <a:ext uri="{FF2B5EF4-FFF2-40B4-BE49-F238E27FC236}">
                <a16:creationId xmlns:a16="http://schemas.microsoft.com/office/drawing/2014/main" id="{5791A9AA-FC3B-B442-B231-A0ACD5EA22F1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394652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TextBox 15">
            <a:extLst>
              <a:ext uri="{FF2B5EF4-FFF2-40B4-BE49-F238E27FC236}">
                <a16:creationId xmlns:a16="http://schemas.microsoft.com/office/drawing/2014/main" id="{A1410392-13EB-4848-8F47-3C1AF579B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181600"/>
            <a:ext cx="3657600" cy="1016000"/>
          </a:xfrm>
          <a:prstGeom prst="rect">
            <a:avLst/>
          </a:prstGeom>
          <a:solidFill>
            <a:srgbClr val="FFFF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rgbClr val="008000"/>
                </a:solidFill>
                <a:latin typeface="Arial Narrow" panose="020B0604020202020204" pitchFamily="34" charset="0"/>
              </a:rPr>
              <a:t>Gli eventi A, B sono DIPENDENTI: </a:t>
            </a:r>
            <a:r>
              <a:rPr lang="it-IT" altLang="it-IT" sz="2000" b="1" i="1">
                <a:solidFill>
                  <a:srgbClr val="008000"/>
                </a:solidFill>
                <a:latin typeface="Arial Narrow" panose="020B0604020202020204" pitchFamily="34" charset="0"/>
              </a:rPr>
              <a:t>sapere che B si è verificato MODIFICA la probabilità di A.</a:t>
            </a:r>
            <a:r>
              <a:rPr lang="it-IT" altLang="it-IT" sz="2000" b="1" i="1">
                <a:solidFill>
                  <a:srgbClr val="0000FF"/>
                </a:solidFill>
                <a:latin typeface="Arial Narrow" panose="020B0604020202020204" pitchFamily="34" charset="0"/>
              </a:rPr>
              <a:t> </a:t>
            </a:r>
          </a:p>
        </p:txBody>
      </p:sp>
      <p:pic>
        <p:nvPicPr>
          <p:cNvPr id="23566" name="Picture 17" descr="Schermata 2018-12-08 alle 12.30.09.png">
            <a:extLst>
              <a:ext uri="{FF2B5EF4-FFF2-40B4-BE49-F238E27FC236}">
                <a16:creationId xmlns:a16="http://schemas.microsoft.com/office/drawing/2014/main" id="{09A07B37-4011-BC4B-ACF5-9C2B69E926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19600"/>
            <a:ext cx="7175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61427</TotalTime>
  <Words>535</Words>
  <Application>Microsoft Macintosh PowerPoint</Application>
  <PresentationFormat>Presentazione su schermo (4:3)</PresentationFormat>
  <Paragraphs>91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Arial Narrow Bold</vt:lpstr>
      <vt:lpstr>Calibri</vt:lpstr>
      <vt:lpstr>Tema di Office</vt:lpstr>
      <vt:lpstr>Probabilità composta</vt:lpstr>
      <vt:lpstr>Un gioco per ragionare sulla probabilità</vt:lpstr>
      <vt:lpstr>Esamino la situazione</vt:lpstr>
      <vt:lpstr>Riflessioni sul gioco</vt:lpstr>
      <vt:lpstr>Il linguaggio della probabilità</vt:lpstr>
      <vt:lpstr>Probabilità subordinata</vt:lpstr>
      <vt:lpstr>Un altro gioco sulla probabilità subordinata</vt:lpstr>
      <vt:lpstr> Esamino la situazione</vt:lpstr>
      <vt:lpstr> Eventi indipendenti e dipendenti</vt:lpstr>
      <vt:lpstr> Parole del linguaggio comune e della probabilità</vt:lpstr>
      <vt:lpstr>Classificare una coppia di eventi</vt:lpstr>
      <vt:lpstr>Presentazione standard di PowerPoint</vt:lpstr>
      <vt:lpstr>Attività</vt:lpstr>
      <vt:lpstr>Riflessioni sulle risposte</vt:lpstr>
      <vt:lpstr>Quesiti 1a, b. Probabilità subordinata</vt:lpstr>
      <vt:lpstr>Quesito 1c. Eventi dipendenti o indipendenti  </vt:lpstr>
      <vt:lpstr>Quesito 2. Probabilità subordinata</vt:lpstr>
      <vt:lpstr>Quesito 3. Probabilità composta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Probability1_Presenta1</dc:title>
  <dc:subject/>
  <dc:creator>Daniela Valenti</dc:creator>
  <cp:keywords/>
  <dc:description/>
  <cp:lastModifiedBy>Microsoft Office User</cp:lastModifiedBy>
  <cp:revision>1869</cp:revision>
  <cp:lastPrinted>2020-09-26T09:35:33Z</cp:lastPrinted>
  <dcterms:created xsi:type="dcterms:W3CDTF">2018-10-04T08:17:32Z</dcterms:created>
  <dcterms:modified xsi:type="dcterms:W3CDTF">2020-09-26T09:35:38Z</dcterms:modified>
  <cp:category/>
</cp:coreProperties>
</file>