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0" r:id="rId2"/>
    <p:sldId id="496" r:id="rId3"/>
    <p:sldId id="439" r:id="rId4"/>
    <p:sldId id="489" r:id="rId5"/>
    <p:sldId id="440" r:id="rId6"/>
    <p:sldId id="441" r:id="rId7"/>
    <p:sldId id="483" r:id="rId8"/>
    <p:sldId id="471" r:id="rId9"/>
    <p:sldId id="472" r:id="rId10"/>
    <p:sldId id="473" r:id="rId11"/>
    <p:sldId id="484" r:id="rId12"/>
    <p:sldId id="480" r:id="rId13"/>
    <p:sldId id="468" r:id="rId14"/>
    <p:sldId id="481" r:id="rId15"/>
    <p:sldId id="482" r:id="rId16"/>
    <p:sldId id="485" r:id="rId17"/>
    <p:sldId id="486" r:id="rId18"/>
    <p:sldId id="487" r:id="rId19"/>
    <p:sldId id="478" r:id="rId20"/>
    <p:sldId id="479" r:id="rId21"/>
    <p:sldId id="432" r:id="rId22"/>
    <p:sldId id="490" r:id="rId23"/>
    <p:sldId id="491" r:id="rId24"/>
    <p:sldId id="467" r:id="rId25"/>
    <p:sldId id="492" r:id="rId26"/>
    <p:sldId id="493" r:id="rId27"/>
    <p:sldId id="495" r:id="rId28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C080925-22F2-6946-A8B2-7EDB669FEDE0}">
          <p14:sldIdLst>
            <p14:sldId id="390"/>
            <p14:sldId id="496"/>
            <p14:sldId id="439"/>
            <p14:sldId id="489"/>
            <p14:sldId id="440"/>
            <p14:sldId id="441"/>
            <p14:sldId id="483"/>
            <p14:sldId id="471"/>
            <p14:sldId id="472"/>
            <p14:sldId id="473"/>
            <p14:sldId id="484"/>
            <p14:sldId id="480"/>
            <p14:sldId id="468"/>
            <p14:sldId id="481"/>
            <p14:sldId id="482"/>
            <p14:sldId id="485"/>
            <p14:sldId id="486"/>
            <p14:sldId id="487"/>
          </p14:sldIdLst>
        </p14:section>
        <p14:section name="Sezione senza titolo" id="{088AECA3-F661-B34C-A260-0C7B466F66F5}">
          <p14:sldIdLst>
            <p14:sldId id="478"/>
            <p14:sldId id="479"/>
            <p14:sldId id="432"/>
            <p14:sldId id="490"/>
            <p14:sldId id="491"/>
            <p14:sldId id="467"/>
            <p14:sldId id="492"/>
            <p14:sldId id="493"/>
            <p14:sldId id="4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1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D1"/>
    <a:srgbClr val="FFEFEC"/>
    <a:srgbClr val="FFFBEF"/>
    <a:srgbClr val="0057DD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13"/>
    <p:restoredTop sz="94607"/>
  </p:normalViewPr>
  <p:slideViewPr>
    <p:cSldViewPr>
      <p:cViewPr varScale="1">
        <p:scale>
          <a:sx n="114" d="100"/>
          <a:sy n="114" d="100"/>
        </p:scale>
        <p:origin x="176" y="384"/>
      </p:cViewPr>
      <p:guideLst>
        <p:guide orient="horz" pos="1632"/>
        <p:guide pos="2880"/>
      </p:guideLst>
    </p:cSldViewPr>
  </p:slideViewPr>
  <p:outlineViewPr>
    <p:cViewPr>
      <p:scale>
        <a:sx n="33" d="100"/>
        <a:sy n="33" d="100"/>
      </p:scale>
      <p:origin x="344" y="4504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3248" y="-120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2" Type="http://schemas.openxmlformats.org/officeDocument/2006/relationships/slide" Target="slides/slide22.xml"/><Relationship Id="rId1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582FF3-C5FA-C543-8B41-E475C04A2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8464-C4DD-7B4B-A268-718E7AC711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F7CE3-0A9A-0142-8B18-CF0FFB51B447}" type="datetime1">
              <a:rPr lang="it-IT" altLang="it-IT"/>
              <a:pPr/>
              <a:t>13/03/24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7FDBE-D416-DE4A-BD91-26EE5F5232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96FCD-BB9D-8E4E-8FC9-CBBC7630D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32AECD-CEFC-BB42-813E-0A6778B5D5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6693C6-F851-6544-8FE7-921F7C239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04A96-6464-C247-972B-30406A8EE0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DBBE8-A2E1-1B4B-BDD6-EE9DD3A471DF}" type="datetime1">
              <a:rPr lang="it-IT" altLang="it-IT"/>
              <a:pPr/>
              <a:t>13/03/24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BF256E5-441E-7C44-87AD-2AB0C3640B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07A0BF-7C5A-7740-A93F-9F0B8085B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E09A2-E195-5540-AAE3-CF6836F05D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558C1-6E06-CB4C-838C-2931FA5AC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1CADD7-A45D-764D-8540-7B8BD5AD8C5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82D09EC-B08D-F149-B906-B736FDD97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9C7E2332-47A2-7143-BD94-30136E045B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9F27AD4-FBA1-BA4E-8A3E-3D4507FEA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7704F8-4CB5-5C48-8AB2-1A7A59F6CA1C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61236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A8DBB4-2D80-6440-ADAC-D78199126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DA961-B10A-0145-B702-82FBBB73E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6206DA-CCFE-7849-8265-25F6A23E59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2E5C1-71CB-CE42-98F1-EE56CB1BB8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39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FD036-63EA-3240-9B7E-9DC4829EA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AC09D-EC3F-DF45-9804-F18E2D344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C85D3-7C71-FA44-8AED-E80DC3397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D4C90-4B5E-8140-8FD5-B3E2133EC2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944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584BC-65F0-7D4F-8AFF-4019BAE6E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2B8154-44AC-E745-B52C-BC28BACCD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39EDC2-54D7-0342-9558-8FEA3D315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870AF-CD82-CA4C-9B55-CF20068DE44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816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160FD3-56E5-EB4C-954E-A4285ACA2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FC9D1B-B6A7-4C48-9EA9-583D86776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D2E32-63CA-9948-8830-EC987DBE0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CAC35-D3F9-304B-B680-9D286C6444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30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21952CF-4E61-9049-9D9D-9AC63834D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227D1A5-91ED-AF4D-87C0-F0F197EC3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F01D5F1-158F-4743-8941-8C6BD8817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C93E2-7A03-DA48-9250-203E8C9F75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9927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215500-0F88-E74B-964A-D275B8B15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5CEB76-C276-0349-BC58-23D438FA4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D237EF-9CD2-4E47-9F5C-39A6F9D2C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F188E-935D-ED47-96B4-1670F9CEAD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8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36261-FD73-2A40-A686-1B9274C64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5E228E-939A-264E-9916-601530096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1C787C-7D2E-FC4C-9012-7F9680690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BBF83-075C-FB40-A5B1-F6FCCB8CC32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971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A495E6-BD5A-BE41-A433-BCAF7F8A7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B66B6-6C3C-7442-AD2F-C1F11A988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9CA1AF-3B8C-DA46-ACDD-467DF20A4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2B7D-60D6-BD44-8397-710F7C901F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92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E280F-9864-A642-A717-4C1531CB5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A5686-CF76-144C-8F86-1AFAFBED1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984DA-0D02-3240-B7ED-B58948C2A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0F38B-458F-A04B-854D-1F9AA1833D0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685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796EE7-9FCE-9443-B227-82E51D486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071C1B-43C3-924A-B8E4-ADD17C7A5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7DEBBA-1DF3-2848-B23B-870676245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F5245-76B6-364F-8304-834B1351821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144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D6A86F-E297-0B47-8B4E-FFCEEFDCE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C883E1-39D7-814D-90E9-7C4E7B901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10D110-71E1-964D-B2CB-81A33BCB0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9BDCF-A543-D948-9FB3-80CCC7BB46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733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0701AA-CBEE-E74E-BE48-62AD7ACCD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C07966-3C2A-804E-B97D-6952248DB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2974C6-A733-E847-AC36-ACE63ED5B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926D-378A-2844-A0DA-2BC781352B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90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22A40-7C44-7145-B100-8720A8517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56909-1E1A-B148-BD3D-54CC85353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AC8B7-7853-464B-B9D4-D0A1279DC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D25A8-2069-2842-989F-C6BE240CFD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27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F5A38-A31B-1140-ADBA-CD365A7A0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E3F44-46BD-454C-88DC-07674FCA9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3100C-9378-7D43-BEC0-86E126C6B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94EE2-33D6-1542-ADBA-4BC215ADEC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627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7F8D21-CB06-A34B-877A-2B8AE32AB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77AEAD-A409-6146-82F4-1C5A1EAA4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0EAE32-21A6-124A-B230-6ED727F69F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B40ABF-A85E-224E-9A10-5D0C3168DB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472B42-AF59-DA40-8225-F2AE558449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49ADAA-92D4-4448-80D9-CA4C82610C4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2817EC-9150-A24A-ACD3-87679B76C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5908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4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Traslazioni e poligoni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3BB0BB-34F8-E94E-88F3-C69FA0BE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FD97CA-0250-7D46-AF5F-C8ACE4B793B1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4F6AC401-2135-3747-9F7B-8FCF81F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332656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Altro esempio di traslazione lungo l’asse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/>
              <p:nvPr/>
            </p:nvSpPr>
            <p:spPr>
              <a:xfrm>
                <a:off x="372656" y="1412776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6" y="1412776"/>
                <a:ext cx="2654087" cy="1190839"/>
              </a:xfrm>
              <a:prstGeom prst="rect">
                <a:avLst/>
              </a:prstGeom>
              <a:blipFill>
                <a:blip r:embed="rId2"/>
                <a:stretch>
                  <a:fillRect l="-66190" t="-207447" b="-2978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/>
              <p:nvPr/>
            </p:nvSpPr>
            <p:spPr>
              <a:xfrm>
                <a:off x="611560" y="3343104"/>
                <a:ext cx="158417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343104"/>
                <a:ext cx="1584176" cy="584775"/>
              </a:xfrm>
              <a:prstGeom prst="rect">
                <a:avLst/>
              </a:prstGeom>
              <a:blipFill>
                <a:blip r:embed="rId3"/>
                <a:stretch>
                  <a:fillRect l="-1600" r="-800" b="-148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/>
              <p:nvPr/>
            </p:nvSpPr>
            <p:spPr>
              <a:xfrm>
                <a:off x="343946" y="4523430"/>
                <a:ext cx="2654087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46" y="4523430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73460" t="-207447" r="-11848" b="-2978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/>
              <p:nvPr/>
            </p:nvSpPr>
            <p:spPr>
              <a:xfrm>
                <a:off x="5226156" y="4630950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156" y="4630950"/>
                <a:ext cx="2654087" cy="1190839"/>
              </a:xfrm>
              <a:prstGeom prst="rect">
                <a:avLst/>
              </a:prstGeom>
              <a:blipFill>
                <a:blip r:embed="rId5"/>
                <a:stretch>
                  <a:fillRect l="-65714" t="-205263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9BB818B2-DED7-FB26-C2E3-EEF03811F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071" y="1178545"/>
            <a:ext cx="54102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Traslazione lungo l’asse delle y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057" y="628025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 dirty="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0740"/>
            <a:ext cx="3505200" cy="3672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26761" y="633082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Il piano </a:t>
            </a:r>
            <a:r>
              <a:rPr lang="it-IT" sz="2800" b="1" dirty="0" err="1"/>
              <a:t>Oxy</a:t>
            </a:r>
            <a:r>
              <a:rPr lang="it-IT" sz="2800" b="1" dirty="0">
                <a:solidFill>
                  <a:srgbClr val="0057DD"/>
                </a:solidFill>
              </a:rPr>
              <a:t> scivola lungo l’asse delle y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239884" y="5161121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</a:t>
            </a:r>
            <a:r>
              <a:rPr lang="it-IT" sz="2800" b="1" dirty="0" err="1">
                <a:solidFill>
                  <a:srgbClr val="0057DD"/>
                </a:solidFill>
                <a:cs typeface="Arial" panose="020B0604020202020204" pitchFamily="34" charset="0"/>
              </a:rPr>
              <a:t>Oxy</a:t>
            </a:r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87CC0CC-DCB1-4241-9C39-F5A749F8F156}"/>
              </a:ext>
            </a:extLst>
          </p:cNvPr>
          <p:cNvSpPr/>
          <p:nvPr/>
        </p:nvSpPr>
        <p:spPr>
          <a:xfrm>
            <a:off x="253125" y="5625827"/>
            <a:ext cx="8660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/>
              <a:t>So come procedere per scrivere le equazioni: ‘fermo’ il piano </a:t>
            </a:r>
            <a:r>
              <a:rPr lang="it-IT" altLang="it-IT" sz="2400" b="1" dirty="0" err="1"/>
              <a:t>Oxy</a:t>
            </a:r>
            <a:r>
              <a:rPr lang="it-IT" altLang="it-IT" sz="2400" b="1" dirty="0"/>
              <a:t> dopo la traslazione e osservo la figura.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C440CC7-C7FE-62F9-F954-13885C6B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3" y="1135231"/>
            <a:ext cx="2761112" cy="40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420"/>
            <a:ext cx="3505200" cy="3805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Daniela Valenti,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/>
              <p:nvPr/>
            </p:nvSpPr>
            <p:spPr>
              <a:xfrm>
                <a:off x="4798051" y="1314893"/>
                <a:ext cx="3744416" cy="12168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</a:t>
                </a:r>
                <a:r>
                  <a:rPr lang="it-IT" sz="2400" b="1" dirty="0" err="1"/>
                  <a:t>Oxy</a:t>
                </a:r>
                <a:r>
                  <a:rPr lang="it-IT" sz="2400" b="1" dirty="0"/>
                  <a:t> che trasla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/>
                  <a:t>  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051" y="1314893"/>
                <a:ext cx="3744416" cy="1216872"/>
              </a:xfrm>
              <a:prstGeom prst="rect">
                <a:avLst/>
              </a:prstGeom>
              <a:blipFill>
                <a:blip r:embed="rId2"/>
                <a:stretch>
                  <a:fillRect l="-28716" t="-107216" r="-2365" b="-197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/>
              <p:nvPr/>
            </p:nvSpPr>
            <p:spPr>
              <a:xfrm>
                <a:off x="4608281" y="2656521"/>
                <a:ext cx="4144876" cy="1186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FF0000"/>
                    </a:solidFill>
                  </a:rPr>
                  <a:t>Nel piano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Ox’y</a:t>
                </a:r>
                <a:r>
                  <a:rPr lang="it-IT" sz="2200" b="1" dirty="0">
                    <a:solidFill>
                      <a:srgbClr val="FF0000"/>
                    </a:solidFill>
                  </a:rPr>
                  <a:t>’ fisso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281" y="2656521"/>
                <a:ext cx="4144876" cy="1186094"/>
              </a:xfrm>
              <a:prstGeom prst="rect">
                <a:avLst/>
              </a:prstGeom>
              <a:blipFill>
                <a:blip r:embed="rId3"/>
                <a:stretch>
                  <a:fillRect l="-24085" t="-113830" b="-2042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9E0F0B-60B3-BB41-9335-3144A6009E14}"/>
              </a:ext>
            </a:extLst>
          </p:cNvPr>
          <p:cNvSpPr txBox="1"/>
          <p:nvPr/>
        </p:nvSpPr>
        <p:spPr>
          <a:xfrm>
            <a:off x="131316" y="5249693"/>
            <a:ext cx="88813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solidFill>
                  <a:srgbClr val="0057DD"/>
                </a:solidFill>
              </a:rPr>
              <a:t>La traslazione porta </a:t>
            </a:r>
            <a:r>
              <a:rPr lang="it-IT" sz="2700" b="1" dirty="0"/>
              <a:t>O(0,0</a:t>
            </a:r>
            <a:r>
              <a:rPr lang="it-IT" sz="2700" b="1" dirty="0">
                <a:solidFill>
                  <a:srgbClr val="0057DD"/>
                </a:solidFill>
              </a:rPr>
              <a:t>) in </a:t>
            </a:r>
            <a:r>
              <a:rPr lang="it-IT" sz="2700" b="1" dirty="0">
                <a:solidFill>
                  <a:srgbClr val="FF0000"/>
                </a:solidFill>
              </a:rPr>
              <a:t>O’(0, 3)</a:t>
            </a:r>
            <a:r>
              <a:rPr lang="it-IT" sz="2700" b="1" dirty="0">
                <a:solidFill>
                  <a:srgbClr val="0001D1"/>
                </a:solidFill>
              </a:rPr>
              <a:t>;</a:t>
            </a:r>
            <a:r>
              <a:rPr lang="it-IT" sz="2700" b="1" dirty="0">
                <a:solidFill>
                  <a:srgbClr val="FF0000"/>
                </a:solidFill>
              </a:rPr>
              <a:t> </a:t>
            </a:r>
            <a:r>
              <a:rPr lang="it-IT" sz="2700" b="1" dirty="0">
                <a:solidFill>
                  <a:srgbClr val="0057DD"/>
                </a:solidFill>
              </a:rPr>
              <a:t>aggiunge </a:t>
            </a:r>
            <a:r>
              <a:rPr lang="it-IT" sz="2700" b="1" dirty="0">
                <a:solidFill>
                  <a:srgbClr val="FF0000"/>
                </a:solidFill>
              </a:rPr>
              <a:t>3</a:t>
            </a:r>
            <a:r>
              <a:rPr lang="it-IT" sz="2700" b="1" dirty="0">
                <a:solidFill>
                  <a:srgbClr val="0057DD"/>
                </a:solidFill>
              </a:rPr>
              <a:t> alle ordinate di tutti punti e lascia invariate le ascisse.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/>
              <p:nvPr/>
            </p:nvSpPr>
            <p:spPr>
              <a:xfrm>
                <a:off x="5343215" y="3922201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15" y="3922201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6190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68690C64-881B-DB09-6115-D77913421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18" y="1236103"/>
            <a:ext cx="3744416" cy="382219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645D7A3B-0774-883A-6315-E482F5A1FED6}"/>
              </a:ext>
            </a:extLst>
          </p:cNvPr>
          <p:cNvSpPr/>
          <p:nvPr/>
        </p:nvSpPr>
        <p:spPr>
          <a:xfrm>
            <a:off x="2602137" y="701286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01D1"/>
                </a:solidFill>
              </a:rPr>
              <a:t>Un esempio numerico</a:t>
            </a:r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id="{835C9401-778C-6F3F-1627-178E89A9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90135"/>
            <a:ext cx="8449320" cy="713572"/>
          </a:xfrm>
        </p:spPr>
        <p:txBody>
          <a:bodyPr/>
          <a:lstStyle/>
          <a:p>
            <a:r>
              <a:rPr lang="it-IT" altLang="it-IT" sz="3200" b="1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 lungo l’asse 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3734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964" y="651687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4241" y="6488896"/>
            <a:ext cx="2649977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4" y="116632"/>
            <a:ext cx="8229600" cy="749016"/>
          </a:xfrm>
        </p:spPr>
        <p:txBody>
          <a:bodyPr/>
          <a:lstStyle/>
          <a:p>
            <a:r>
              <a:rPr lang="it-IT" sz="3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Equazioni di una traslazione lungo l’asse 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/>
              <p:nvPr/>
            </p:nvSpPr>
            <p:spPr>
              <a:xfrm>
                <a:off x="4789379" y="2014929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379" y="2014929"/>
                <a:ext cx="2654087" cy="1190839"/>
              </a:xfrm>
              <a:prstGeom prst="rect">
                <a:avLst/>
              </a:prstGeom>
              <a:blipFill>
                <a:blip r:embed="rId2"/>
                <a:stretch>
                  <a:fillRect l="-67619" t="-206383" b="-2968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ABD5EB-E9C1-BF48-BF2A-8EB52923BF10}"/>
              </a:ext>
            </a:extLst>
          </p:cNvPr>
          <p:cNvSpPr txBox="1"/>
          <p:nvPr/>
        </p:nvSpPr>
        <p:spPr>
          <a:xfrm>
            <a:off x="3457892" y="695916"/>
            <a:ext cx="284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1D1"/>
                </a:solidFill>
              </a:rPr>
              <a:t>Più in generale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E6385A-231E-4248-ADA3-D26D0B96C0FD}"/>
              </a:ext>
            </a:extLst>
          </p:cNvPr>
          <p:cNvSpPr txBox="1"/>
          <p:nvPr/>
        </p:nvSpPr>
        <p:spPr>
          <a:xfrm>
            <a:off x="1409290" y="5056602"/>
            <a:ext cx="67601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solidFill>
                  <a:srgbClr val="0057DD"/>
                </a:solidFill>
              </a:rPr>
              <a:t>La traslazione porta </a:t>
            </a:r>
            <a:r>
              <a:rPr lang="it-IT" sz="2700" b="1" dirty="0">
                <a:cs typeface="Arial" panose="020B0604020202020204" pitchFamily="34" charset="0"/>
              </a:rPr>
              <a:t>O(0,0) </a:t>
            </a:r>
            <a:r>
              <a:rPr lang="it-IT" sz="2700" b="1" dirty="0">
                <a:solidFill>
                  <a:srgbClr val="0057DD"/>
                </a:solidFill>
              </a:rPr>
              <a:t>in </a:t>
            </a:r>
            <a:r>
              <a:rPr lang="it-IT" sz="2700" b="1" dirty="0">
                <a:solidFill>
                  <a:srgbClr val="FF0000"/>
                </a:solidFill>
              </a:rPr>
              <a:t>O’(0, </a:t>
            </a:r>
            <a:r>
              <a:rPr lang="it-IT" sz="2700" b="1" dirty="0" err="1">
                <a:solidFill>
                  <a:srgbClr val="FF0000"/>
                </a:solidFill>
              </a:rPr>
              <a:t>q</a:t>
            </a:r>
            <a:r>
              <a:rPr lang="it-IT" sz="2700" b="1" dirty="0">
                <a:solidFill>
                  <a:srgbClr val="FF0000"/>
                </a:solidFill>
              </a:rPr>
              <a:t>). </a:t>
            </a:r>
          </a:p>
          <a:p>
            <a:pPr algn="ctr"/>
            <a:r>
              <a:rPr lang="it-IT" sz="2700" b="1" dirty="0">
                <a:solidFill>
                  <a:srgbClr val="0057DD"/>
                </a:solidFill>
              </a:rPr>
              <a:t>Aggiunge </a:t>
            </a:r>
            <a:r>
              <a:rPr lang="it-IT" sz="2700" b="1" dirty="0" err="1">
                <a:solidFill>
                  <a:srgbClr val="FF0000"/>
                </a:solidFill>
              </a:rPr>
              <a:t>q</a:t>
            </a:r>
            <a:r>
              <a:rPr lang="it-IT" sz="2700" b="1" dirty="0">
                <a:solidFill>
                  <a:srgbClr val="0057DD"/>
                </a:solidFill>
              </a:rPr>
              <a:t> alle ordinate di tutti punti e lascia invariate le ascisse.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823085-E38F-B238-878C-5801F44D1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4"/>
          <a:stretch/>
        </p:blipFill>
        <p:spPr>
          <a:xfrm>
            <a:off x="749171" y="1280810"/>
            <a:ext cx="3384376" cy="36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5406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332656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Altro esempio di traslazione lungo l’asse y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/>
              <p:nvPr/>
            </p:nvSpPr>
            <p:spPr>
              <a:xfrm>
                <a:off x="714467" y="2885658"/>
                <a:ext cx="158417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67" y="2885658"/>
                <a:ext cx="1584176" cy="584775"/>
              </a:xfrm>
              <a:prstGeom prst="rect">
                <a:avLst/>
              </a:prstGeom>
              <a:blipFill>
                <a:blip r:embed="rId2"/>
                <a:stretch>
                  <a:fillRect l="-794" b="-148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/>
              <p:nvPr/>
            </p:nvSpPr>
            <p:spPr>
              <a:xfrm>
                <a:off x="261729" y="3573720"/>
                <a:ext cx="324347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29" y="3573720"/>
                <a:ext cx="3243471" cy="1190839"/>
              </a:xfrm>
              <a:prstGeom prst="rect">
                <a:avLst/>
              </a:prstGeom>
              <a:blipFill>
                <a:blip r:embed="rId3"/>
                <a:stretch>
                  <a:fillRect l="-57422" t="-204211" r="-39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/>
              <p:nvPr/>
            </p:nvSpPr>
            <p:spPr>
              <a:xfrm>
                <a:off x="4967842" y="5365337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842" y="5365337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6507" t="-206383" b="-2978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/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blipFill>
                <a:blip r:embed="rId5"/>
                <a:stretch>
                  <a:fillRect l="-67143" t="-203158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BB5F1C9-6D07-2273-0BFE-1A62651F5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133" y="982361"/>
            <a:ext cx="44704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964" y="651687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0715" y="649647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644" y="50973"/>
            <a:ext cx="9144000" cy="749016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traslazione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045A75-D0CD-8074-A39F-1870DD5BF42E}"/>
              </a:ext>
            </a:extLst>
          </p:cNvPr>
          <p:cNvSpPr txBox="1"/>
          <p:nvPr/>
        </p:nvSpPr>
        <p:spPr>
          <a:xfrm>
            <a:off x="114545" y="799989"/>
            <a:ext cx="875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01D1"/>
                </a:solidFill>
              </a:rPr>
              <a:t>Il piano </a:t>
            </a:r>
            <a:r>
              <a:rPr lang="it-IT" sz="3200" b="1" dirty="0" err="1">
                <a:solidFill>
                  <a:srgbClr val="0001D1"/>
                </a:solidFill>
              </a:rPr>
              <a:t>Oxy</a:t>
            </a:r>
            <a:r>
              <a:rPr lang="it-IT" sz="3200" b="1" dirty="0">
                <a:solidFill>
                  <a:srgbClr val="0001D1"/>
                </a:solidFill>
              </a:rPr>
              <a:t> trasla sul piano </a:t>
            </a:r>
            <a:r>
              <a:rPr lang="it-IT" sz="3200" b="1" dirty="0" err="1">
                <a:solidFill>
                  <a:srgbClr val="FF0000"/>
                </a:solidFill>
              </a:rPr>
              <a:t>Ox’y</a:t>
            </a:r>
            <a:r>
              <a:rPr lang="it-IT" sz="3200" b="1" dirty="0">
                <a:solidFill>
                  <a:srgbClr val="FF0000"/>
                </a:solidFill>
              </a:rPr>
              <a:t>’.  </a:t>
            </a:r>
            <a:endParaRPr lang="it-IT" sz="3200" b="1" dirty="0">
              <a:solidFill>
                <a:srgbClr val="0001D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BB56A4-200F-E7FF-2553-1F379E01D22F}"/>
              </a:ext>
            </a:extLst>
          </p:cNvPr>
          <p:cNvSpPr txBox="1"/>
          <p:nvPr/>
        </p:nvSpPr>
        <p:spPr>
          <a:xfrm>
            <a:off x="5128329" y="2014287"/>
            <a:ext cx="392334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7975" indent="-307975">
              <a:buFontTx/>
              <a:buChar char="-"/>
            </a:pPr>
            <a:r>
              <a:rPr lang="it-IT" sz="2800" b="1" dirty="0"/>
              <a:t>L’asse x rimane parallelo all’asse </a:t>
            </a:r>
            <a:r>
              <a:rPr lang="it-IT" sz="2800" b="1" dirty="0">
                <a:solidFill>
                  <a:srgbClr val="FF0000"/>
                </a:solidFill>
              </a:rPr>
              <a:t>x’.</a:t>
            </a:r>
            <a:endParaRPr lang="it-IT" sz="2800" b="1" dirty="0"/>
          </a:p>
          <a:p>
            <a:pPr marL="307975" indent="-307975">
              <a:buFontTx/>
              <a:buChar char="-"/>
            </a:pPr>
            <a:r>
              <a:rPr lang="it-IT" sz="2800" b="1" dirty="0"/>
              <a:t>L’asse y rimane parallelo all’asse </a:t>
            </a:r>
            <a:r>
              <a:rPr lang="it-IT" sz="2800" b="1" dirty="0">
                <a:solidFill>
                  <a:srgbClr val="FF0000"/>
                </a:solidFill>
              </a:rPr>
              <a:t>y’.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D7F92F-DDAE-86D2-0FD9-17B29B0D24A0}"/>
              </a:ext>
            </a:extLst>
          </p:cNvPr>
          <p:cNvSpPr txBox="1"/>
          <p:nvPr/>
        </p:nvSpPr>
        <p:spPr>
          <a:xfrm>
            <a:off x="179512" y="504446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</a:t>
            </a:r>
            <a:r>
              <a:rPr lang="it-IT" sz="2800" b="1" dirty="0" err="1">
                <a:solidFill>
                  <a:srgbClr val="0057DD"/>
                </a:solidFill>
                <a:cs typeface="Arial" panose="020B0604020202020204" pitchFamily="34" charset="0"/>
              </a:rPr>
              <a:t>Oxy</a:t>
            </a:r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0A4437-DD0D-20AB-40E0-8A6A1BC59671}"/>
              </a:ext>
            </a:extLst>
          </p:cNvPr>
          <p:cNvSpPr/>
          <p:nvPr/>
        </p:nvSpPr>
        <p:spPr>
          <a:xfrm>
            <a:off x="253124" y="5520209"/>
            <a:ext cx="8495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/>
              <a:t>Ripeto il procedimento per scrivere le equazioni: ‘fermo’ il piano </a:t>
            </a:r>
            <a:r>
              <a:rPr lang="it-IT" altLang="it-IT" sz="2400" b="1" dirty="0" err="1"/>
              <a:t>Oxy</a:t>
            </a:r>
            <a:r>
              <a:rPr lang="it-IT" altLang="it-IT" sz="2400" b="1" dirty="0"/>
              <a:t> dopo la traslazione e osservo la figura.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02D666-DB2A-200A-13DB-8D8C72A7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6" y="1446980"/>
            <a:ext cx="4541676" cy="36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48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02198"/>
            <a:ext cx="9144000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8668"/>
            <a:ext cx="3505200" cy="3693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AC744B-965B-894F-B703-A332247784BB}"/>
              </a:ext>
            </a:extLst>
          </p:cNvPr>
          <p:cNvSpPr txBox="1"/>
          <p:nvPr/>
        </p:nvSpPr>
        <p:spPr>
          <a:xfrm>
            <a:off x="514904" y="977864"/>
            <a:ext cx="3913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1D1"/>
                </a:solidFill>
              </a:rPr>
              <a:t>Esempio numerico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/>
              <p:nvPr/>
            </p:nvSpPr>
            <p:spPr>
              <a:xfrm>
                <a:off x="5226156" y="1330250"/>
                <a:ext cx="3744416" cy="12168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</a:t>
                </a:r>
                <a:r>
                  <a:rPr lang="it-IT" sz="2400" b="1" dirty="0" err="1"/>
                  <a:t>Oxy</a:t>
                </a:r>
                <a:r>
                  <a:rPr lang="it-IT" sz="2400" b="1" dirty="0"/>
                  <a:t> traslato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/>
                  <a:t>  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156" y="1330250"/>
                <a:ext cx="3744416" cy="1216872"/>
              </a:xfrm>
              <a:prstGeom prst="rect">
                <a:avLst/>
              </a:prstGeom>
              <a:blipFill>
                <a:blip r:embed="rId2"/>
                <a:stretch>
                  <a:fillRect l="-28716" t="-107216" b="-197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/>
              <p:nvPr/>
            </p:nvSpPr>
            <p:spPr>
              <a:xfrm>
                <a:off x="4875868" y="2559547"/>
                <a:ext cx="4144876" cy="1186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FF0000"/>
                    </a:solidFill>
                  </a:rPr>
                  <a:t>Nel piano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Ox’y</a:t>
                </a:r>
                <a:r>
                  <a:rPr lang="it-IT" sz="2200" b="1" dirty="0">
                    <a:solidFill>
                      <a:srgbClr val="FF0000"/>
                    </a:solidFill>
                  </a:rPr>
                  <a:t>’ fisso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868" y="2559547"/>
                <a:ext cx="4144876" cy="1186094"/>
              </a:xfrm>
              <a:prstGeom prst="rect">
                <a:avLst/>
              </a:prstGeom>
              <a:blipFill>
                <a:blip r:embed="rId3"/>
                <a:stretch>
                  <a:fillRect l="-24465" t="-112766" b="-2053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9E0F0B-60B3-BB41-9335-3144A6009E14}"/>
              </a:ext>
            </a:extLst>
          </p:cNvPr>
          <p:cNvSpPr txBox="1"/>
          <p:nvPr/>
        </p:nvSpPr>
        <p:spPr>
          <a:xfrm>
            <a:off x="0" y="5590798"/>
            <a:ext cx="887008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0057DD"/>
                </a:solidFill>
              </a:rPr>
              <a:t>La traslazione porta </a:t>
            </a:r>
            <a:r>
              <a:rPr lang="it-IT" sz="2600" b="1" dirty="0"/>
              <a:t>O(0,0</a:t>
            </a:r>
            <a:r>
              <a:rPr lang="it-IT" sz="2600" b="1" dirty="0">
                <a:solidFill>
                  <a:srgbClr val="0057DD"/>
                </a:solidFill>
              </a:rPr>
              <a:t>) in </a:t>
            </a:r>
            <a:r>
              <a:rPr lang="it-IT" sz="2600" b="1" dirty="0">
                <a:solidFill>
                  <a:srgbClr val="FF0000"/>
                </a:solidFill>
              </a:rPr>
              <a:t>O’(4, 3). </a:t>
            </a:r>
          </a:p>
          <a:p>
            <a:pPr algn="ctr"/>
            <a:r>
              <a:rPr lang="it-IT" sz="2600" b="1" dirty="0">
                <a:solidFill>
                  <a:srgbClr val="0057DD"/>
                </a:solidFill>
              </a:rPr>
              <a:t>Aggiunge </a:t>
            </a:r>
            <a:r>
              <a:rPr lang="it-IT" sz="2600" b="1" dirty="0">
                <a:solidFill>
                  <a:srgbClr val="FF0000"/>
                </a:solidFill>
              </a:rPr>
              <a:t>4</a:t>
            </a:r>
            <a:r>
              <a:rPr lang="it-IT" sz="2600" b="1" dirty="0">
                <a:solidFill>
                  <a:srgbClr val="0057DD"/>
                </a:solidFill>
              </a:rPr>
              <a:t> alle ascisse e </a:t>
            </a:r>
            <a:r>
              <a:rPr lang="it-IT" sz="2600" b="1" dirty="0">
                <a:solidFill>
                  <a:srgbClr val="FF0000"/>
                </a:solidFill>
              </a:rPr>
              <a:t>3</a:t>
            </a:r>
            <a:r>
              <a:rPr lang="it-IT" sz="2600" b="1" dirty="0">
                <a:solidFill>
                  <a:srgbClr val="0057DD"/>
                </a:solidFill>
              </a:rPr>
              <a:t> alle ordinate di tutti punti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/>
              <p:nvPr/>
            </p:nvSpPr>
            <p:spPr>
              <a:xfrm>
                <a:off x="5226156" y="4038361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156" y="4038361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9524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B29C3DE6-0692-B92C-DAE7-23094453CF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6"/>
          <a:stretch/>
        </p:blipFill>
        <p:spPr>
          <a:xfrm>
            <a:off x="114351" y="1706362"/>
            <a:ext cx="4577100" cy="36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964" y="651687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4241" y="6488896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64" y="116632"/>
            <a:ext cx="8229600" cy="749016"/>
          </a:xfrm>
        </p:spPr>
        <p:txBody>
          <a:bodyPr/>
          <a:lstStyle/>
          <a:p>
            <a:r>
              <a:rPr lang="it-IT" sz="3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Equazioni di una traslazione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/>
              <p:nvPr/>
            </p:nvSpPr>
            <p:spPr>
              <a:xfrm>
                <a:off x="4789379" y="2014929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379" y="2014929"/>
                <a:ext cx="2654087" cy="1190839"/>
              </a:xfrm>
              <a:prstGeom prst="rect">
                <a:avLst/>
              </a:prstGeom>
              <a:blipFill>
                <a:blip r:embed="rId2"/>
                <a:stretch>
                  <a:fillRect l="-69524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ABD5EB-E9C1-BF48-BF2A-8EB52923BF10}"/>
              </a:ext>
            </a:extLst>
          </p:cNvPr>
          <p:cNvSpPr txBox="1"/>
          <p:nvPr/>
        </p:nvSpPr>
        <p:spPr>
          <a:xfrm>
            <a:off x="3457892" y="695916"/>
            <a:ext cx="284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1D1"/>
                </a:solidFill>
              </a:rPr>
              <a:t>Più in generale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E6385A-231E-4248-ADA3-D26D0B96C0FD}"/>
              </a:ext>
            </a:extLst>
          </p:cNvPr>
          <p:cNvSpPr txBox="1"/>
          <p:nvPr/>
        </p:nvSpPr>
        <p:spPr>
          <a:xfrm>
            <a:off x="452789" y="5163518"/>
            <a:ext cx="867317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0057DD"/>
                </a:solidFill>
              </a:rPr>
              <a:t>La traslazione porta </a:t>
            </a:r>
            <a:r>
              <a:rPr lang="it-IT" sz="2600" b="1" dirty="0">
                <a:cs typeface="Arial" panose="020B0604020202020204" pitchFamily="34" charset="0"/>
              </a:rPr>
              <a:t>O(0,0) </a:t>
            </a:r>
            <a:r>
              <a:rPr lang="it-IT" sz="2600" b="1" dirty="0">
                <a:solidFill>
                  <a:srgbClr val="0057DD"/>
                </a:solidFill>
              </a:rPr>
              <a:t>in </a:t>
            </a:r>
            <a:r>
              <a:rPr lang="it-IT" sz="2600" b="1" dirty="0">
                <a:solidFill>
                  <a:srgbClr val="FF0000"/>
                </a:solidFill>
              </a:rPr>
              <a:t>O’(</a:t>
            </a:r>
            <a:r>
              <a:rPr lang="it-IT" sz="2600" b="1" dirty="0" err="1">
                <a:solidFill>
                  <a:srgbClr val="FF0000"/>
                </a:solidFill>
              </a:rPr>
              <a:t>p</a:t>
            </a:r>
            <a:r>
              <a:rPr lang="it-IT" sz="2600" b="1" dirty="0">
                <a:solidFill>
                  <a:srgbClr val="FF0000"/>
                </a:solidFill>
              </a:rPr>
              <a:t>, </a:t>
            </a:r>
            <a:r>
              <a:rPr lang="it-IT" sz="2600" b="1" dirty="0" err="1">
                <a:solidFill>
                  <a:srgbClr val="FF0000"/>
                </a:solidFill>
              </a:rPr>
              <a:t>q</a:t>
            </a:r>
            <a:r>
              <a:rPr lang="it-IT" sz="2600" b="1" dirty="0">
                <a:solidFill>
                  <a:srgbClr val="FF0000"/>
                </a:solidFill>
              </a:rPr>
              <a:t>). </a:t>
            </a:r>
          </a:p>
          <a:p>
            <a:pPr algn="ctr"/>
            <a:r>
              <a:rPr lang="it-IT" sz="2600" b="1" dirty="0">
                <a:solidFill>
                  <a:srgbClr val="0057DD"/>
                </a:solidFill>
              </a:rPr>
              <a:t>Aggiunge </a:t>
            </a:r>
            <a:r>
              <a:rPr lang="it-IT" sz="2600" b="1" dirty="0" err="1">
                <a:solidFill>
                  <a:srgbClr val="FF0000"/>
                </a:solidFill>
              </a:rPr>
              <a:t>p</a:t>
            </a:r>
            <a:r>
              <a:rPr lang="it-IT" sz="2600" b="1" dirty="0">
                <a:solidFill>
                  <a:srgbClr val="0057DD"/>
                </a:solidFill>
              </a:rPr>
              <a:t> alle ascisse e </a:t>
            </a:r>
            <a:r>
              <a:rPr lang="it-IT" sz="2600" b="1" dirty="0" err="1">
                <a:solidFill>
                  <a:srgbClr val="FF0000"/>
                </a:solidFill>
              </a:rPr>
              <a:t>q</a:t>
            </a:r>
            <a:r>
              <a:rPr lang="it-IT" sz="2600" b="1" dirty="0">
                <a:solidFill>
                  <a:srgbClr val="0057DD"/>
                </a:solidFill>
              </a:rPr>
              <a:t> alle ordinate di tutti punti.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1DD9D1-ACA0-03C4-036E-711EBEEF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78" y="1211434"/>
            <a:ext cx="4510263" cy="39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33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332656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Altro esempio di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/>
              <p:nvPr/>
            </p:nvSpPr>
            <p:spPr>
              <a:xfrm>
                <a:off x="714466" y="2804893"/>
                <a:ext cx="1584176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it-IT" sz="32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66" y="2804893"/>
                <a:ext cx="1584176" cy="1077218"/>
              </a:xfrm>
              <a:prstGeom prst="rect">
                <a:avLst/>
              </a:prstGeom>
              <a:blipFill>
                <a:blip r:embed="rId2"/>
                <a:stretch>
                  <a:fillRect l="-1600" r="-800" b="-81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/>
              <p:nvPr/>
            </p:nvSpPr>
            <p:spPr>
              <a:xfrm>
                <a:off x="103429" y="4136669"/>
                <a:ext cx="324347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9" y="4136669"/>
                <a:ext cx="3243471" cy="1190839"/>
              </a:xfrm>
              <a:prstGeom prst="rect">
                <a:avLst/>
              </a:prstGeom>
              <a:blipFill>
                <a:blip r:embed="rId3"/>
                <a:stretch>
                  <a:fillRect l="-58203" t="-204211" r="-78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/>
              <p:nvPr/>
            </p:nvSpPr>
            <p:spPr>
              <a:xfrm>
                <a:off x="4548471" y="5484568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71" y="5484568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9524" t="-207447" b="-2968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/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blipFill>
                <a:blip r:embed="rId5"/>
                <a:stretch>
                  <a:fillRect l="-67299" t="-205263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6F876F86-2DD3-5276-365D-99E1045FA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995557"/>
            <a:ext cx="5005544" cy="43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27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19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1555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Traslazioni. Attività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7A51051-131F-6998-E0D8-9C5C2147AAEB}"/>
              </a:ext>
            </a:extLst>
          </p:cNvPr>
          <p:cNvSpPr/>
          <p:nvPr/>
        </p:nvSpPr>
        <p:spPr>
          <a:xfrm>
            <a:off x="1861102" y="2683293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800" b="1" dirty="0">
                <a:solidFill>
                  <a:srgbClr val="0000FF"/>
                </a:solidFill>
              </a:rPr>
              <a:t>Completa la scheda per lavorare con le traslazioni. </a:t>
            </a:r>
          </a:p>
        </p:txBody>
      </p:sp>
    </p:spTree>
    <p:extLst>
      <p:ext uri="{BB962C8B-B14F-4D97-AF65-F5344CB8AC3E}">
        <p14:creationId xmlns:p14="http://schemas.microsoft.com/office/powerpoint/2010/main" val="21165845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2817EC-9150-A24A-ACD3-87679B76C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40" y="2704"/>
            <a:ext cx="893832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video per incontrare le traslazioni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3BB0BB-34F8-E94E-88F3-C69FA0BE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FD97CA-0250-7D46-AF5F-C8ACE4B793B1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4F6AC401-2135-3747-9F7B-8FCF81F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pic>
        <p:nvPicPr>
          <p:cNvPr id="2" name="TrasfA4video.mp4">
            <a:hlinkClick r:id="" action="ppaction://media"/>
            <a:extLst>
              <a:ext uri="{FF2B5EF4-FFF2-40B4-BE49-F238E27FC236}">
                <a16:creationId xmlns:a16="http://schemas.microsoft.com/office/drawing/2014/main" id="{B72B50D4-85A2-CC42-ABD5-FFE1071A5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20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48506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cosa </a:t>
            </a:r>
            <a:r>
              <a:rPr lang="it-IT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trovato</a:t>
            </a:r>
            <a:endParaRPr lang="it-IT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888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2">
            <a:extLst>
              <a:ext uri="{FF2B5EF4-FFF2-40B4-BE49-F238E27FC236}">
                <a16:creationId xmlns:a16="http://schemas.microsoft.com/office/drawing/2014/main" id="{A682CAE0-B39B-2740-8ABA-C96743C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7" name="Rectangle 1034">
            <a:extLst>
              <a:ext uri="{FF2B5EF4-FFF2-40B4-BE49-F238E27FC236}">
                <a16:creationId xmlns:a16="http://schemas.microsoft.com/office/drawing/2014/main" id="{2E985C79-CD28-5748-8810-E305AD0A9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8" name="Footer Placeholder 6">
            <a:extLst>
              <a:ext uri="{FF2B5EF4-FFF2-40B4-BE49-F238E27FC236}">
                <a16:creationId xmlns:a16="http://schemas.microsoft.com/office/drawing/2014/main" id="{4E4A7C43-F0CD-CA4D-9CAD-9E414943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6595" y="6480441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36869" name="Slide Number Placeholder 9">
            <a:extLst>
              <a:ext uri="{FF2B5EF4-FFF2-40B4-BE49-F238E27FC236}">
                <a16:creationId xmlns:a16="http://schemas.microsoft.com/office/drawing/2014/main" id="{64EE49E2-235A-0441-A06E-17AA80E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81ECA9-1AA4-654B-A97C-751A622B97F3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36870" name="Title 10">
            <a:extLst>
              <a:ext uri="{FF2B5EF4-FFF2-40B4-BE49-F238E27FC236}">
                <a16:creationId xmlns:a16="http://schemas.microsoft.com/office/drawing/2014/main" id="{7F22CF70-B342-5B4D-8887-FC197CDE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1839"/>
            <a:ext cx="7924800" cy="685800"/>
          </a:xfrm>
        </p:spPr>
        <p:txBody>
          <a:bodyPr/>
          <a:lstStyle/>
          <a:p>
            <a:pPr marL="355600" indent="-35560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1a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31A363-159F-4E7F-BB85-039A93281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76"/>
          <a:stretch/>
        </p:blipFill>
        <p:spPr>
          <a:xfrm>
            <a:off x="410901" y="1032019"/>
            <a:ext cx="7772400" cy="37369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B7CA378-9810-5BEA-337F-C670318FB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4848578"/>
            <a:ext cx="361950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2">
            <a:extLst>
              <a:ext uri="{FF2B5EF4-FFF2-40B4-BE49-F238E27FC236}">
                <a16:creationId xmlns:a16="http://schemas.microsoft.com/office/drawing/2014/main" id="{A682CAE0-B39B-2740-8ABA-C96743C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7" name="Rectangle 1034">
            <a:extLst>
              <a:ext uri="{FF2B5EF4-FFF2-40B4-BE49-F238E27FC236}">
                <a16:creationId xmlns:a16="http://schemas.microsoft.com/office/drawing/2014/main" id="{2E985C79-CD28-5748-8810-E305AD0A9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8" name="Footer Placeholder 6">
            <a:extLst>
              <a:ext uri="{FF2B5EF4-FFF2-40B4-BE49-F238E27FC236}">
                <a16:creationId xmlns:a16="http://schemas.microsoft.com/office/drawing/2014/main" id="{4E4A7C43-F0CD-CA4D-9CAD-9E414943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1880" y="6531695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36869" name="Slide Number Placeholder 9">
            <a:extLst>
              <a:ext uri="{FF2B5EF4-FFF2-40B4-BE49-F238E27FC236}">
                <a16:creationId xmlns:a16="http://schemas.microsoft.com/office/drawing/2014/main" id="{64EE49E2-235A-0441-A06E-17AA80E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81ECA9-1AA4-654B-A97C-751A622B97F3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36870" name="Title 10">
            <a:extLst>
              <a:ext uri="{FF2B5EF4-FFF2-40B4-BE49-F238E27FC236}">
                <a16:creationId xmlns:a16="http://schemas.microsoft.com/office/drawing/2014/main" id="{7F22CF70-B342-5B4D-8887-FC197CDE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1839"/>
            <a:ext cx="7924800" cy="685800"/>
          </a:xfrm>
        </p:spPr>
        <p:txBody>
          <a:bodyPr/>
          <a:lstStyle/>
          <a:p>
            <a:pPr marL="355600" indent="-35560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1a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07DD79-751F-7B91-65B1-673EA577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52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2">
            <a:extLst>
              <a:ext uri="{FF2B5EF4-FFF2-40B4-BE49-F238E27FC236}">
                <a16:creationId xmlns:a16="http://schemas.microsoft.com/office/drawing/2014/main" id="{A682CAE0-B39B-2740-8ABA-C96743C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7" name="Rectangle 1034">
            <a:extLst>
              <a:ext uri="{FF2B5EF4-FFF2-40B4-BE49-F238E27FC236}">
                <a16:creationId xmlns:a16="http://schemas.microsoft.com/office/drawing/2014/main" id="{2E985C79-CD28-5748-8810-E305AD0A9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8" name="Footer Placeholder 6">
            <a:extLst>
              <a:ext uri="{FF2B5EF4-FFF2-40B4-BE49-F238E27FC236}">
                <a16:creationId xmlns:a16="http://schemas.microsoft.com/office/drawing/2014/main" id="{4E4A7C43-F0CD-CA4D-9CAD-9E414943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6595" y="6480441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36869" name="Slide Number Placeholder 9">
            <a:extLst>
              <a:ext uri="{FF2B5EF4-FFF2-40B4-BE49-F238E27FC236}">
                <a16:creationId xmlns:a16="http://schemas.microsoft.com/office/drawing/2014/main" id="{64EE49E2-235A-0441-A06E-17AA80E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81ECA9-1AA4-654B-A97C-751A622B97F3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36870" name="Title 10">
            <a:extLst>
              <a:ext uri="{FF2B5EF4-FFF2-40B4-BE49-F238E27FC236}">
                <a16:creationId xmlns:a16="http://schemas.microsoft.com/office/drawing/2014/main" id="{7F22CF70-B342-5B4D-8887-FC197CDE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1839"/>
            <a:ext cx="7924800" cy="685800"/>
          </a:xfrm>
        </p:spPr>
        <p:txBody>
          <a:bodyPr/>
          <a:lstStyle/>
          <a:p>
            <a:pPr marL="355600" indent="-35560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1b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DC6A3F-D4A8-CF68-7B45-F4C68205A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45" y="1001649"/>
            <a:ext cx="7423310" cy="14778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E0CC01-7351-9812-8976-D5588148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50" y="2851417"/>
            <a:ext cx="4567138" cy="33265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145674-20C0-5CE3-787A-4D904A9BF9E2}"/>
              </a:ext>
            </a:extLst>
          </p:cNvPr>
          <p:cNvSpPr txBox="1"/>
          <p:nvPr/>
        </p:nvSpPr>
        <p:spPr>
          <a:xfrm>
            <a:off x="1145108" y="3684248"/>
            <a:ext cx="1173881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A(0, 3)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B(3, 3)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C(1,1)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809282-AB66-1DEC-5265-57F6B11CFECC}"/>
              </a:ext>
            </a:extLst>
          </p:cNvPr>
          <p:cNvSpPr txBox="1"/>
          <p:nvPr/>
        </p:nvSpPr>
        <p:spPr>
          <a:xfrm>
            <a:off x="7411951" y="3684248"/>
            <a:ext cx="1285193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A’(4, 2)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B’(7, 2)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C’(5, 0)</a:t>
            </a:r>
          </a:p>
        </p:txBody>
      </p:sp>
    </p:spTree>
    <p:extLst>
      <p:ext uri="{BB962C8B-B14F-4D97-AF65-F5344CB8AC3E}">
        <p14:creationId xmlns:p14="http://schemas.microsoft.com/office/powerpoint/2010/main" val="140050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24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48506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Semplificare </a:t>
            </a:r>
            <a:r>
              <a:rPr lang="it-IT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grafici </a:t>
            </a:r>
            <a:endParaRPr lang="it-IT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A087F1-4A61-EAB5-5B41-2D772B3E7E56}"/>
              </a:ext>
            </a:extLst>
          </p:cNvPr>
          <p:cNvSpPr txBox="1"/>
          <p:nvPr/>
        </p:nvSpPr>
        <p:spPr>
          <a:xfrm>
            <a:off x="755576" y="1064507"/>
            <a:ext cx="8388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Per semplificare i grafici, ‘dimentico’ il piano che trasla e disegno solo il piano fisso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/>
              <a:t>con: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i punti iniziali dati A, B, 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i punti ottenuti dopo la traslazione A’, B’ e C’.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1E318C3-61F9-44F1-5FFB-9E8810B2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/>
          <a:stretch/>
        </p:blipFill>
        <p:spPr>
          <a:xfrm>
            <a:off x="2385971" y="2938670"/>
            <a:ext cx="4717004" cy="34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9686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25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86612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4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Quesito 2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5630BCC-0FE7-20D5-915A-A38D1BE27172}"/>
              </a:ext>
            </a:extLst>
          </p:cNvPr>
          <p:cNvGrpSpPr/>
          <p:nvPr/>
        </p:nvGrpSpPr>
        <p:grpSpPr>
          <a:xfrm>
            <a:off x="873280" y="1226388"/>
            <a:ext cx="7772400" cy="5017057"/>
            <a:chOff x="873280" y="1226388"/>
            <a:chExt cx="7772400" cy="5017057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39134D6-83E4-3101-3A91-E62DFCBB9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236"/>
            <a:stretch/>
          </p:blipFill>
          <p:spPr>
            <a:xfrm>
              <a:off x="4759480" y="4478171"/>
              <a:ext cx="3168352" cy="1424163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42D7917-73D0-8B96-003C-CE288CC12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059"/>
            <a:stretch/>
          </p:blipFill>
          <p:spPr>
            <a:xfrm>
              <a:off x="3902124" y="3317398"/>
              <a:ext cx="4330700" cy="75967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3E0794D-F59A-440F-27D4-3EAC9BCC6446}"/>
                </a:ext>
              </a:extLst>
            </p:cNvPr>
            <p:cNvSpPr txBox="1"/>
            <p:nvPr/>
          </p:nvSpPr>
          <p:spPr>
            <a:xfrm>
              <a:off x="1758110" y="3333375"/>
              <a:ext cx="17017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1D1"/>
                  </a:solidFill>
                </a:rPr>
                <a:t>Risposta con procedimento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DE99EAB-E509-C9AA-1633-C5C702AD2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280" y="1226388"/>
              <a:ext cx="7772400" cy="1906437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EC2A2B37-E407-ED4C-C1A5-2F338AC32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188" y="4137061"/>
              <a:ext cx="3168352" cy="210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4943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26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9912" y="6508534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Quesito 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C346A1B-5BEE-32B8-426D-E8BDB6FB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14857"/>
            <a:ext cx="6840760" cy="15394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0BB77B-8FE7-2BA2-07E9-978B0721FE85}"/>
              </a:ext>
            </a:extLst>
          </p:cNvPr>
          <p:cNvSpPr txBox="1"/>
          <p:nvPr/>
        </p:nvSpPr>
        <p:spPr>
          <a:xfrm>
            <a:off x="1043608" y="2931150"/>
            <a:ext cx="17017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1D1"/>
                </a:solidFill>
              </a:rPr>
              <a:t>Risposta con procedimento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64DD115-97B7-5268-A5A4-4C704332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5"/>
          <a:stretch/>
        </p:blipFill>
        <p:spPr>
          <a:xfrm>
            <a:off x="4067944" y="2832706"/>
            <a:ext cx="3784600" cy="95164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ABD4C62-B646-FEF7-5DF9-17FE54CD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974249"/>
            <a:ext cx="7772400" cy="2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155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27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48506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952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Quesito 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E0794D-F59A-440F-27D4-3EAC9BCC6446}"/>
              </a:ext>
            </a:extLst>
          </p:cNvPr>
          <p:cNvSpPr txBox="1"/>
          <p:nvPr/>
        </p:nvSpPr>
        <p:spPr>
          <a:xfrm>
            <a:off x="929487" y="3176462"/>
            <a:ext cx="18094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1D1"/>
                </a:solidFill>
              </a:rPr>
              <a:t>Risposta con procedimento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E0E60C3-BB49-A7E0-C0D4-64A87100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32859"/>
            <a:ext cx="7772400" cy="16329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94CFF55-834B-3D28-87CE-5B7F3EF7E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79" y="4509120"/>
            <a:ext cx="3556000" cy="12192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1A86EE-4B3A-F702-1C7C-9A24CF28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879" y="3103179"/>
            <a:ext cx="4445000" cy="889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A7D8D6-83B2-6A13-7F3A-8DC138C50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51" y="4133789"/>
            <a:ext cx="3313162" cy="21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756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7DCF66C3-ECC1-9245-AD61-8EA600B51D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95736" y="2276872"/>
            <a:ext cx="5040560" cy="609600"/>
          </a:xfrm>
        </p:spPr>
        <p:txBody>
          <a:bodyPr/>
          <a:lstStyle/>
          <a:p>
            <a:pPr marL="44450" indent="-222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mostrato la conclusione del video?</a:t>
            </a:r>
          </a:p>
        </p:txBody>
      </p:sp>
      <p:sp>
        <p:nvSpPr>
          <p:cNvPr id="20483" name="Slide Number Placeholder 34">
            <a:extLst>
              <a:ext uri="{FF2B5EF4-FFF2-40B4-BE49-F238E27FC236}">
                <a16:creationId xmlns:a16="http://schemas.microsoft.com/office/drawing/2014/main" id="{C26CA006-0EFD-3B48-93C8-89150EF8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34E8DE-3650-0146-AD5D-F69BB2E155C5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687A9264-B5E5-5E48-86A2-A80B899A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</a:p>
        </p:txBody>
      </p:sp>
    </p:spTree>
    <p:extLst>
      <p:ext uri="{BB962C8B-B14F-4D97-AF65-F5344CB8AC3E}">
        <p14:creationId xmlns:p14="http://schemas.microsoft.com/office/powerpoint/2010/main" val="255516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1778C71-AC66-DD46-BC9C-9C3CA38851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9726" y="139324"/>
            <a:ext cx="5938192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modello digitale di traslazione</a:t>
            </a:r>
          </a:p>
        </p:txBody>
      </p:sp>
      <p:sp>
        <p:nvSpPr>
          <p:cNvPr id="31748" name="Slide Number Placeholder 34">
            <a:extLst>
              <a:ext uri="{FF2B5EF4-FFF2-40B4-BE49-F238E27FC236}">
                <a16:creationId xmlns:a16="http://schemas.microsoft.com/office/drawing/2014/main" id="{209D930D-8F33-F94C-AF80-A6DE648C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BD9514-FDAD-714B-A509-520BF3A688F7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31749" name="Footer Placeholder 9">
            <a:extLst>
              <a:ext uri="{FF2B5EF4-FFF2-40B4-BE49-F238E27FC236}">
                <a16:creationId xmlns:a16="http://schemas.microsoft.com/office/drawing/2014/main" id="{7239CDDE-9AA6-E846-8BB1-0A749F673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743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/>
              <a:t>Daniela Valenti, 2024</a:t>
            </a:r>
          </a:p>
        </p:txBody>
      </p:sp>
      <p:sp>
        <p:nvSpPr>
          <p:cNvPr id="31750" name="Rectangle 10">
            <a:extLst>
              <a:ext uri="{FF2B5EF4-FFF2-40B4-BE49-F238E27FC236}">
                <a16:creationId xmlns:a16="http://schemas.microsoft.com/office/drawing/2014/main" id="{B9E68CF3-4376-E34D-871A-99EE84A6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442" y="718864"/>
            <a:ext cx="7165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Il piano </a:t>
            </a:r>
            <a:r>
              <a:rPr lang="it-IT" altLang="it-IT" b="1" i="1" dirty="0" err="1">
                <a:latin typeface="Arial Narrow" panose="020B0604020202020204" pitchFamily="34" charset="0"/>
              </a:rPr>
              <a:t>Oxy</a:t>
            </a:r>
            <a:r>
              <a:rPr lang="it-IT" altLang="it-IT" b="1" dirty="0">
                <a:latin typeface="Arial Narrow" panose="020B0604020202020204" pitchFamily="34" charset="0"/>
              </a:rPr>
              <a:t> trasla. Cambiano le coordinate del punto O.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Anche le coordinate di tutti gli altri punti cambiano.</a:t>
            </a:r>
          </a:p>
        </p:txBody>
      </p:sp>
      <p:sp>
        <p:nvSpPr>
          <p:cNvPr id="31752" name="TextBox 9">
            <a:extLst>
              <a:ext uri="{FF2B5EF4-FFF2-40B4-BE49-F238E27FC236}">
                <a16:creationId xmlns:a16="http://schemas.microsoft.com/office/drawing/2014/main" id="{E8C97F01-30EC-8741-B1EB-8B555AFA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5788878"/>
            <a:ext cx="5812107" cy="830997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dirty="0">
                <a:latin typeface="Chalkboard" panose="03050602040202020205" pitchFamily="66" charset="77"/>
              </a:rPr>
              <a:t>Il modello digitale porta a descrivere una traslazione con equazioni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D7EE6F-216C-7A4C-8575-6A661520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740" y="1575220"/>
            <a:ext cx="4680520" cy="40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123FB9E-93B9-6543-8B29-999519F437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4023" y="270934"/>
            <a:ext cx="8153400" cy="609600"/>
          </a:xfrm>
        </p:spPr>
        <p:txBody>
          <a:bodyPr/>
          <a:lstStyle/>
          <a:p>
            <a:pPr marL="9525" indent="-9525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Modello digitale per studiare le traslazioni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A524FDDB-DFBF-6C4D-AC11-8EFE3D22F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Slide Number Placeholder 34">
            <a:extLst>
              <a:ext uri="{FF2B5EF4-FFF2-40B4-BE49-F238E27FC236}">
                <a16:creationId xmlns:a16="http://schemas.microsoft.com/office/drawing/2014/main" id="{897B8AA4-12E9-BF4E-B176-BCF7F944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7DA7FA-92D9-DF43-A904-D75825CF3AD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9EFFD89C-E007-AF41-A173-4FC1B2B1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29479" y="6565900"/>
            <a:ext cx="262778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1509" name="TextBox 16">
            <a:extLst>
              <a:ext uri="{FF2B5EF4-FFF2-40B4-BE49-F238E27FC236}">
                <a16:creationId xmlns:a16="http://schemas.microsoft.com/office/drawing/2014/main" id="{A33D5AB2-F6C3-0443-950C-9879698A5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" y="824391"/>
            <a:ext cx="8534400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it-IT" altLang="it-IT" sz="2400" b="1" dirty="0"/>
              <a:t>Per arrivare alle equazioni di una traslazione indico un punto A sul piano cartesiano nero e poi traslo il piano</a:t>
            </a:r>
            <a:r>
              <a:rPr lang="it-IT" altLang="it-IT" sz="2400" b="1" i="1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Sul piano cartesiano </a:t>
            </a:r>
            <a:r>
              <a:rPr lang="it-IT" altLang="it-IT" sz="2400" b="1" dirty="0">
                <a:solidFill>
                  <a:srgbClr val="FF0000"/>
                </a:solidFill>
              </a:rPr>
              <a:t>rosso </a:t>
            </a:r>
            <a:r>
              <a:rPr lang="it-IT" altLang="it-IT" sz="2400" b="1" dirty="0"/>
              <a:t>ho fissato la posizione dei punti </a:t>
            </a:r>
            <a:r>
              <a:rPr lang="it-IT" altLang="it-IT" sz="2400" b="1" dirty="0">
                <a:solidFill>
                  <a:srgbClr val="FF0000"/>
                </a:solidFill>
              </a:rPr>
              <a:t>O(0, 0) </a:t>
            </a:r>
            <a:r>
              <a:rPr lang="it-IT" altLang="it-IT" sz="2400" b="1" dirty="0"/>
              <a:t>e </a:t>
            </a:r>
            <a:r>
              <a:rPr lang="it-IT" altLang="it-IT" sz="2400" b="1" dirty="0">
                <a:solidFill>
                  <a:srgbClr val="FF0000"/>
                </a:solidFill>
              </a:rPr>
              <a:t>A(2, 1)</a:t>
            </a:r>
            <a:r>
              <a:rPr lang="it-IT" altLang="it-IT" sz="2400" b="1" dirty="0"/>
              <a:t> prima della traslazione.</a:t>
            </a:r>
            <a:endParaRPr lang="it-IT" altLang="it-IT" sz="1000" b="1" i="1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5DC12C2-C114-BD64-DF73-88EF5C15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089" y="5970883"/>
            <a:ext cx="6218239" cy="461665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Chalkboard" panose="03050602040202020205" pitchFamily="66" charset="77"/>
              </a:rPr>
              <a:t>Comincio a studiare esempi di traslazione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015290-2B33-C4F4-B840-83A05C45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20" y="2476500"/>
            <a:ext cx="5040660" cy="3414351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484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Traslazione lungo l’asse delle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0740"/>
            <a:ext cx="3505200" cy="3672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26761" y="633082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Il piano </a:t>
            </a:r>
            <a:r>
              <a:rPr lang="it-IT" sz="2800" b="1" dirty="0" err="1"/>
              <a:t>Oxy</a:t>
            </a:r>
            <a:r>
              <a:rPr lang="it-IT" sz="2800" b="1" dirty="0">
                <a:solidFill>
                  <a:srgbClr val="0057DD"/>
                </a:solidFill>
              </a:rPr>
              <a:t> scivola lungo l’asse delle x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179512" y="504446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87CC0CC-DCB1-4241-9C39-F5A749F8F156}"/>
              </a:ext>
            </a:extLst>
          </p:cNvPr>
          <p:cNvSpPr/>
          <p:nvPr/>
        </p:nvSpPr>
        <p:spPr>
          <a:xfrm>
            <a:off x="253125" y="5520209"/>
            <a:ext cx="8305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600" b="1" dirty="0"/>
              <a:t>Per descrivere con equazioni la traslazione ‘fermo’ il piano </a:t>
            </a:r>
            <a:r>
              <a:rPr lang="it-IT" altLang="it-IT" sz="2600" b="1" dirty="0" err="1"/>
              <a:t>Oxy</a:t>
            </a:r>
            <a:r>
              <a:rPr lang="it-IT" altLang="it-IT" sz="2600" b="1" dirty="0"/>
              <a:t> dopo la traslazione e osservo la figura.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C19E7C-7CC8-7283-A577-B947F125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8820"/>
            <a:ext cx="5444618" cy="37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modello digitale dopo la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155128" y="646979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Traslazione lungo l’asse x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414748-2B81-2546-B3AA-8350FF0BF5CA}"/>
              </a:ext>
            </a:extLst>
          </p:cNvPr>
          <p:cNvSpPr txBox="1"/>
          <p:nvPr/>
        </p:nvSpPr>
        <p:spPr>
          <a:xfrm>
            <a:off x="903140" y="1476959"/>
            <a:ext cx="778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cs typeface="Arial" panose="020B0604020202020204" pitchFamily="34" charset="0"/>
              </a:rPr>
              <a:t>Dopo la traslazione osservo le coordinate dei punti: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/>
              <p:nvPr/>
            </p:nvSpPr>
            <p:spPr>
              <a:xfrm>
                <a:off x="119865" y="2076399"/>
                <a:ext cx="3744416" cy="12854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</a:t>
                </a:r>
                <a:r>
                  <a:rPr lang="it-IT" sz="2400" b="1" dirty="0" err="1"/>
                  <a:t>Oxy</a:t>
                </a:r>
                <a:r>
                  <a:rPr lang="it-IT" sz="2400" b="1" dirty="0"/>
                  <a:t> che trasla</a:t>
                </a:r>
              </a:p>
              <a:p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400" b="1" dirty="0"/>
                  <a:t>     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65" y="2076399"/>
                <a:ext cx="3744416" cy="1285480"/>
              </a:xfrm>
              <a:prstGeom prst="rect">
                <a:avLst/>
              </a:prstGeom>
              <a:blipFill>
                <a:blip r:embed="rId2"/>
                <a:stretch>
                  <a:fillRect l="-31419" t="-112745" r="-2365" b="-2068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/>
              <p:nvPr/>
            </p:nvSpPr>
            <p:spPr>
              <a:xfrm>
                <a:off x="4610648" y="2076399"/>
                <a:ext cx="3744416" cy="12854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</a:rPr>
                  <a:t>Nel piano </a:t>
                </a:r>
                <a:r>
                  <a:rPr lang="it-IT" sz="2400" b="1" dirty="0" err="1">
                    <a:solidFill>
                      <a:srgbClr val="FF0000"/>
                    </a:solidFill>
                  </a:rPr>
                  <a:t>Ox’y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’ fisso</a:t>
                </a:r>
              </a:p>
              <a:p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648" y="2076399"/>
                <a:ext cx="3744416" cy="1285480"/>
              </a:xfrm>
              <a:prstGeom prst="rect">
                <a:avLst/>
              </a:prstGeom>
              <a:blipFill>
                <a:blip r:embed="rId3"/>
                <a:stretch>
                  <a:fillRect l="-28956" t="-112745" r="-2020" b="-2068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BF16FCA-42C8-4B4E-AF93-140C1F01AB43}"/>
              </a:ext>
            </a:extLst>
          </p:cNvPr>
          <p:cNvSpPr/>
          <p:nvPr/>
        </p:nvSpPr>
        <p:spPr>
          <a:xfrm>
            <a:off x="2835048" y="1076926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01D1"/>
                </a:solidFill>
              </a:rPr>
              <a:t>Un esempio numerico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6907C58-EE15-73C3-023D-03A975A0D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28" y="3557088"/>
            <a:ext cx="3124883" cy="25495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2B785A-4234-BE9A-236A-B51F81519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67"/>
          <a:stretch/>
        </p:blipFill>
        <p:spPr>
          <a:xfrm>
            <a:off x="4641286" y="3491505"/>
            <a:ext cx="3373449" cy="31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1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8274" y="17273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 lungo l’asse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/>
              <p:nvPr/>
            </p:nvSpPr>
            <p:spPr>
              <a:xfrm>
                <a:off x="5076056" y="1141230"/>
                <a:ext cx="3744416" cy="12168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</a:t>
                </a:r>
                <a:r>
                  <a:rPr lang="it-IT" sz="2400" b="1" dirty="0" err="1"/>
                  <a:t>Oxy</a:t>
                </a:r>
                <a:r>
                  <a:rPr lang="it-IT" sz="2400" b="1" dirty="0"/>
                  <a:t> che trasla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/>
                  <a:t>  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141230"/>
                <a:ext cx="3744416" cy="1216872"/>
              </a:xfrm>
              <a:prstGeom prst="rect">
                <a:avLst/>
              </a:prstGeom>
              <a:blipFill>
                <a:blip r:embed="rId2"/>
                <a:stretch>
                  <a:fillRect l="-28716" t="-107216" r="-2365" b="-197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/>
              <p:nvPr/>
            </p:nvSpPr>
            <p:spPr>
              <a:xfrm>
                <a:off x="5103707" y="2463961"/>
                <a:ext cx="3932789" cy="1186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FF0000"/>
                    </a:solidFill>
                  </a:rPr>
                  <a:t>Nel piano </a:t>
                </a:r>
                <a:r>
                  <a:rPr lang="it-IT" sz="2200" b="1" dirty="0" err="1">
                    <a:solidFill>
                      <a:srgbClr val="FF0000"/>
                    </a:solidFill>
                  </a:rPr>
                  <a:t>Ox’y</a:t>
                </a:r>
                <a:r>
                  <a:rPr lang="it-IT" sz="2200" b="1" dirty="0">
                    <a:solidFill>
                      <a:srgbClr val="FF0000"/>
                    </a:solidFill>
                  </a:rPr>
                  <a:t>’ fisso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707" y="2463961"/>
                <a:ext cx="3932789" cy="1186094"/>
              </a:xfrm>
              <a:prstGeom prst="rect">
                <a:avLst/>
              </a:prstGeom>
              <a:blipFill>
                <a:blip r:embed="rId3"/>
                <a:stretch>
                  <a:fillRect l="-25402" t="-111579" b="-203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457200" y="5496257"/>
            <a:ext cx="80892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57DD"/>
                </a:solidFill>
              </a:rPr>
              <a:t>La traslazione porta </a:t>
            </a:r>
            <a:r>
              <a:rPr lang="it-IT" sz="2400" b="1" dirty="0">
                <a:solidFill>
                  <a:srgbClr val="FF0000"/>
                </a:solidFill>
              </a:rPr>
              <a:t>O(0,0) </a:t>
            </a:r>
            <a:r>
              <a:rPr lang="it-IT" sz="2400" b="1" dirty="0">
                <a:solidFill>
                  <a:srgbClr val="0057DD"/>
                </a:solidFill>
              </a:rPr>
              <a:t>in </a:t>
            </a:r>
            <a:r>
              <a:rPr lang="it-IT" sz="2400" b="1" dirty="0"/>
              <a:t>O’(4, 0). </a:t>
            </a:r>
            <a:r>
              <a:rPr lang="it-IT" sz="2400" b="1" dirty="0">
                <a:solidFill>
                  <a:srgbClr val="0057DD"/>
                </a:solidFill>
              </a:rPr>
              <a:t>Aggiunge </a:t>
            </a:r>
            <a:r>
              <a:rPr lang="it-IT" sz="2400" b="1" dirty="0">
                <a:solidFill>
                  <a:srgbClr val="FF0000"/>
                </a:solidFill>
              </a:rPr>
              <a:t>4</a:t>
            </a:r>
            <a:r>
              <a:rPr lang="it-IT" sz="2400" b="1" dirty="0">
                <a:solidFill>
                  <a:srgbClr val="0057DD"/>
                </a:solidFill>
              </a:rPr>
              <a:t> alle ascisse di tutti punti e lascia invariate le ordinate.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/>
              <p:nvPr/>
            </p:nvSpPr>
            <p:spPr>
              <a:xfrm>
                <a:off x="2961620" y="4227249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620" y="4227249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6190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63C64EA4-F00D-7A47-8A09-DF3D01F4E062}"/>
              </a:ext>
            </a:extLst>
          </p:cNvPr>
          <p:cNvSpPr/>
          <p:nvPr/>
        </p:nvSpPr>
        <p:spPr>
          <a:xfrm>
            <a:off x="3141660" y="548440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57DD"/>
                </a:solidFill>
              </a:rPr>
              <a:t>Un esempio numerico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3F5B135-01DC-944F-0078-93F711DD03F1}"/>
              </a:ext>
            </a:extLst>
          </p:cNvPr>
          <p:cNvGrpSpPr/>
          <p:nvPr/>
        </p:nvGrpSpPr>
        <p:grpSpPr>
          <a:xfrm>
            <a:off x="251520" y="1158164"/>
            <a:ext cx="4680520" cy="2990916"/>
            <a:chOff x="4278340" y="3490910"/>
            <a:chExt cx="4695038" cy="315035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977DB66-AB1A-987E-EDFA-38362C009C88}"/>
                </a:ext>
              </a:extLst>
            </p:cNvPr>
            <p:cNvGrpSpPr/>
            <p:nvPr/>
          </p:nvGrpSpPr>
          <p:grpSpPr>
            <a:xfrm>
              <a:off x="4278340" y="3490910"/>
              <a:ext cx="4695038" cy="3150350"/>
              <a:chOff x="4229758" y="2181773"/>
              <a:chExt cx="4695038" cy="3150350"/>
            </a:xfrm>
          </p:grpSpPr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8908A555-DD3A-BA75-54B9-71D3D00FC9C8}"/>
                  </a:ext>
                </a:extLst>
              </p:cNvPr>
              <p:cNvGrpSpPr/>
              <p:nvPr/>
            </p:nvGrpSpPr>
            <p:grpSpPr>
              <a:xfrm>
                <a:off x="4229758" y="2181773"/>
                <a:ext cx="4695038" cy="3150350"/>
                <a:chOff x="4229758" y="2181773"/>
                <a:chExt cx="4695038" cy="3150350"/>
              </a:xfrm>
            </p:grpSpPr>
            <p:pic>
              <p:nvPicPr>
                <p:cNvPr id="15" name="Immagine 14">
                  <a:extLst>
                    <a:ext uri="{FF2B5EF4-FFF2-40B4-BE49-F238E27FC236}">
                      <a16:creationId xmlns:a16="http://schemas.microsoft.com/office/drawing/2014/main" id="{45B5E6E4-8304-C9AD-0844-10D0E55CB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29758" y="2181773"/>
                  <a:ext cx="4695038" cy="3150350"/>
                </a:xfrm>
                <a:prstGeom prst="rect">
                  <a:avLst/>
                </a:prstGeom>
              </p:spPr>
            </p:pic>
            <p:sp>
              <p:nvSpPr>
                <p:cNvPr id="16" name="Callout 1 15">
                  <a:extLst>
                    <a:ext uri="{FF2B5EF4-FFF2-40B4-BE49-F238E27FC236}">
                      <a16:creationId xmlns:a16="http://schemas.microsoft.com/office/drawing/2014/main" id="{53BACB29-685C-EF11-2E1B-F5911DECD8B3}"/>
                    </a:ext>
                  </a:extLst>
                </p:cNvPr>
                <p:cNvSpPr/>
                <p:nvPr/>
              </p:nvSpPr>
              <p:spPr>
                <a:xfrm>
                  <a:off x="7523111" y="4826913"/>
                  <a:ext cx="1310367" cy="406738"/>
                </a:xfrm>
                <a:prstGeom prst="borderCallout1">
                  <a:avLst>
                    <a:gd name="adj1" fmla="val 18750"/>
                    <a:gd name="adj2" fmla="val -8333"/>
                    <a:gd name="adj3" fmla="val -163932"/>
                    <a:gd name="adj4" fmla="val 57586"/>
                  </a:avLst>
                </a:prstGeom>
                <a:solidFill>
                  <a:srgbClr val="FFEFEC"/>
                </a:solidFill>
                <a:ln>
                  <a:solidFill>
                    <a:srgbClr val="0057D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 = </a:t>
                  </a:r>
                  <a:r>
                    <a:rPr lang="it-IT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it-IT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+ 4</a:t>
                  </a:r>
                </a:p>
              </p:txBody>
            </p:sp>
          </p:grp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C903D2D-1E71-47DD-AFC1-396AF5548FB0}"/>
                  </a:ext>
                </a:extLst>
              </p:cNvPr>
              <p:cNvSpPr txBox="1"/>
              <p:nvPr/>
            </p:nvSpPr>
            <p:spPr>
              <a:xfrm>
                <a:off x="6948264" y="3924722"/>
                <a:ext cx="262372" cy="298024"/>
              </a:xfrm>
              <a:prstGeom prst="rect">
                <a:avLst/>
              </a:prstGeom>
              <a:solidFill>
                <a:srgbClr val="FFEFE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53B0212-7B13-1727-6688-E992ED142002}"/>
                </a:ext>
              </a:extLst>
            </p:cNvPr>
            <p:cNvSpPr/>
            <p:nvPr/>
          </p:nvSpPr>
          <p:spPr>
            <a:xfrm>
              <a:off x="8148708" y="5209987"/>
              <a:ext cx="262372" cy="296912"/>
            </a:xfrm>
            <a:prstGeom prst="ellipse">
              <a:avLst/>
            </a:prstGeom>
            <a:noFill/>
            <a:ln>
              <a:solidFill>
                <a:srgbClr val="0057D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255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 lungo l’asse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/>
              <p:nvPr/>
            </p:nvSpPr>
            <p:spPr>
              <a:xfrm>
                <a:off x="2998033" y="5594374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033" y="5594374"/>
                <a:ext cx="2654087" cy="1190839"/>
              </a:xfrm>
              <a:prstGeom prst="rect">
                <a:avLst/>
              </a:prstGeom>
              <a:blipFill>
                <a:blip r:embed="rId2"/>
                <a:stretch>
                  <a:fillRect l="-66986" t="-205263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67556E-1D8E-3049-857F-0CF9DD7A2A02}"/>
              </a:ext>
            </a:extLst>
          </p:cNvPr>
          <p:cNvSpPr txBox="1"/>
          <p:nvPr/>
        </p:nvSpPr>
        <p:spPr>
          <a:xfrm>
            <a:off x="3505200" y="674270"/>
            <a:ext cx="28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1D1"/>
                </a:solidFill>
              </a:rPr>
              <a:t>Più in generale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EBC183-DEAC-8E4D-B621-886F5A5250F0}"/>
              </a:ext>
            </a:extLst>
          </p:cNvPr>
          <p:cNvSpPr txBox="1"/>
          <p:nvPr/>
        </p:nvSpPr>
        <p:spPr>
          <a:xfrm>
            <a:off x="896829" y="4113237"/>
            <a:ext cx="735034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La traslazione porta </a:t>
            </a:r>
            <a:r>
              <a:rPr lang="it-IT" sz="2800" b="1" dirty="0">
                <a:solidFill>
                  <a:srgbClr val="FF0000"/>
                </a:solidFill>
                <a:cs typeface="Arial" panose="020B0604020202020204" pitchFamily="34" charset="0"/>
              </a:rPr>
              <a:t>O(0,0) </a:t>
            </a:r>
            <a:r>
              <a:rPr lang="it-IT" sz="2800" b="1" dirty="0">
                <a:solidFill>
                  <a:srgbClr val="0057DD"/>
                </a:solidFill>
              </a:rPr>
              <a:t>in </a:t>
            </a:r>
            <a:r>
              <a:rPr lang="it-IT" sz="2800" b="1" dirty="0"/>
              <a:t>O’(</a:t>
            </a:r>
            <a:r>
              <a:rPr lang="it-IT" sz="2800" b="1" dirty="0" err="1"/>
              <a:t>p</a:t>
            </a:r>
            <a:r>
              <a:rPr lang="it-IT" sz="2800" b="1" dirty="0"/>
              <a:t>, 0). </a:t>
            </a:r>
            <a:r>
              <a:rPr lang="it-IT" sz="2800" b="1" dirty="0">
                <a:solidFill>
                  <a:srgbClr val="0057DD"/>
                </a:solidFill>
              </a:rPr>
              <a:t>Aggiunge </a:t>
            </a:r>
            <a:r>
              <a:rPr lang="it-IT" sz="2800" b="1" dirty="0" err="1">
                <a:solidFill>
                  <a:srgbClr val="FF0000"/>
                </a:solidFill>
              </a:rPr>
              <a:t>p</a:t>
            </a:r>
            <a:r>
              <a:rPr lang="it-IT" sz="2800" b="1" dirty="0">
                <a:solidFill>
                  <a:srgbClr val="0057DD"/>
                </a:solidFill>
              </a:rPr>
              <a:t> alle ascisse di tutti punti e lascia invariate le ordinate.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8DEDD4-C639-6E9D-B582-7F2C9712A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1206223"/>
            <a:ext cx="5397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563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45322</TotalTime>
  <Words>885</Words>
  <Application>Microsoft Macintosh PowerPoint</Application>
  <PresentationFormat>Presentazione su schermo (4:3)</PresentationFormat>
  <Paragraphs>168</Paragraphs>
  <Slides>27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Arial Black</vt:lpstr>
      <vt:lpstr>Arial Narrow</vt:lpstr>
      <vt:lpstr>Calibri</vt:lpstr>
      <vt:lpstr>Cambria Math</vt:lpstr>
      <vt:lpstr>Chalkboard</vt:lpstr>
      <vt:lpstr>Times New Roman</vt:lpstr>
      <vt:lpstr>Struttura predefinita</vt:lpstr>
      <vt:lpstr>Traslazioni e poligoni</vt:lpstr>
      <vt:lpstr>Un video per incontrare le traslazioni</vt:lpstr>
      <vt:lpstr>Che cosa ha mostrato la conclusione del video?</vt:lpstr>
      <vt:lpstr>Un modello digitale di traslazione</vt:lpstr>
      <vt:lpstr>Modello digitale per studiare le traslazioni</vt:lpstr>
      <vt:lpstr>Traslazione lungo l’asse delle x</vt:lpstr>
      <vt:lpstr>Il modello digitale dopo la traslazione</vt:lpstr>
      <vt:lpstr>Equazioni di una traslazione lungo l’asse x</vt:lpstr>
      <vt:lpstr>Equazioni di una traslazione lungo l’asse x</vt:lpstr>
      <vt:lpstr>Altro esempio di traslazione lungo l’asse x</vt:lpstr>
      <vt:lpstr>Traslazione lungo l’asse delle y</vt:lpstr>
      <vt:lpstr>Equazioni di una traslazione lungo l’asse y</vt:lpstr>
      <vt:lpstr>Equazioni di una traslazione lungo l’asse y</vt:lpstr>
      <vt:lpstr>Altro esempio di traslazione lungo l’asse y</vt:lpstr>
      <vt:lpstr>Una traslazione </vt:lpstr>
      <vt:lpstr>Equazioni di una traslazione</vt:lpstr>
      <vt:lpstr>Equazioni di una traslazione</vt:lpstr>
      <vt:lpstr>Altro esempio di traslazione</vt:lpstr>
      <vt:lpstr>Traslazioni. Attività</vt:lpstr>
      <vt:lpstr>Che cosa hai trovato</vt:lpstr>
      <vt:lpstr>Quesito 1a </vt:lpstr>
      <vt:lpstr>Quesito 1a </vt:lpstr>
      <vt:lpstr>Quesito 1b </vt:lpstr>
      <vt:lpstr>Semplificare i grafici </vt:lpstr>
      <vt:lpstr>Quesito 2</vt:lpstr>
      <vt:lpstr>Quesito 3</vt:lpstr>
      <vt:lpstr>Quesito 4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1129</cp:revision>
  <dcterms:created xsi:type="dcterms:W3CDTF">2013-08-19T09:47:19Z</dcterms:created>
  <dcterms:modified xsi:type="dcterms:W3CDTF">2024-03-13T07:22:13Z</dcterms:modified>
  <cp:category/>
</cp:coreProperties>
</file>