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3" r:id="rId4"/>
    <p:sldId id="264" r:id="rId5"/>
    <p:sldId id="260" r:id="rId6"/>
    <p:sldId id="265" r:id="rId7"/>
    <p:sldId id="459" r:id="rId8"/>
    <p:sldId id="259" r:id="rId9"/>
    <p:sldId id="456" r:id="rId10"/>
    <p:sldId id="273" r:id="rId11"/>
    <p:sldId id="274" r:id="rId12"/>
    <p:sldId id="271" r:id="rId13"/>
    <p:sldId id="453" r:id="rId14"/>
    <p:sldId id="454" r:id="rId15"/>
    <p:sldId id="455" r:id="rId16"/>
    <p:sldId id="266" r:id="rId17"/>
    <p:sldId id="457" r:id="rId18"/>
    <p:sldId id="275" r:id="rId19"/>
    <p:sldId id="460" r:id="rId20"/>
    <p:sldId id="276" r:id="rId21"/>
    <p:sldId id="461" r:id="rId22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5EF0"/>
    <a:srgbClr val="FFFEE8"/>
    <a:srgbClr val="107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84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0D292E-40B5-594D-9158-DD3F73A0B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027BF-B258-D249-B3CA-C07894DA0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0F78DB-8233-B446-B542-C9801AD244FE}" type="datetime1">
              <a:rPr lang="it-IT" altLang="it-IT"/>
              <a:pPr>
                <a:defRPr/>
              </a:pPr>
              <a:t>27/03/24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639A-2324-6F48-A330-8A8E5A95EC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5570C-365A-1E40-8FBC-E81FA9C923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DE87E-F7D9-ED46-AE56-09E182B314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9CF08E-A797-4C46-AEF1-CCCDFD71C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0D502-4D6B-454B-8AB9-19132283B6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85CA98-E289-654D-9424-5985B1E991FD}" type="datetime1">
              <a:rPr lang="it-IT" altLang="it-IT"/>
              <a:pPr>
                <a:defRPr/>
              </a:pPr>
              <a:t>27/03/24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D5DF3C-BCC1-5648-9B9D-A175976D3B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5CE81C-5501-8943-947E-3CEAC72E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2541-30CB-8C4D-B63C-22B1844FAB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E05F-83BC-3F4E-A818-788746F6D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AA38CDC-4CB1-F74D-BD94-015E83EB10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73D9C-688A-9F46-AC1F-02D838052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7A80-C03C-5642-B59C-DEECCC11C81A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64DA5-968D-674A-B4B8-27939623D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E1B21-BDE7-DF49-AFC7-BAB3AEB21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8422-D20A-6B4C-A913-784800B5A1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45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0796C-DABE-2045-A2AC-7862C014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294D-BC39-064E-947A-D7C0BABAA7CB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A9A362-8DDE-AE4B-AF71-C7AFD463E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4D854-79AE-D94A-BE34-5C883C54A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2C56-C49A-6E43-B655-D46CEE9544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3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17013-8CFB-1447-AB9E-DD68EA384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533E-DD5A-6A47-B687-ACE6BDF17EB2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A4B6-29BE-E042-8446-EF47C39F9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755DA-9A24-2040-9AA4-97D8B3C3D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769-C0EF-E940-BB19-DF1FDF78DC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3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A498-06D7-3841-8F56-60830D0DB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DAAD-2531-5C4E-9F36-03C4BDC43CF2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4A93D-4308-FF40-AC60-3617F85C6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8EE5D-0EA0-5F4E-AF34-AB581BD26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84F8-A021-7E4F-AB61-70CFC78149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572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B8EFA8-B30E-334D-A9DE-CA8C62C37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96D5-1970-504F-805F-56ACCBE9B8DB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2A2B4-712B-C549-B58D-6FAC7CDE9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5ACBDB-D222-FE4F-B035-02CF29017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4D11-924C-764F-971F-0CEF78CDCB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81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FD50D2-4F08-F340-8F26-EF83A2783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2CA4-DF20-2546-883E-7588B5927174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75F3D8-1636-9E4A-8F6E-56760121B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36F694-EBAE-AC40-814B-BC9559AAC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1322-2366-7042-B33A-94B4F796EF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699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B06D9-4D0A-1F41-B270-08C1FAA80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D07F-0AA9-A543-8720-E204677D6A3D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3607A-9DB3-E64E-B7EC-FE34109D8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E74ED-5739-704B-9A76-44D6045D9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BC62-1E7A-C241-A560-A5E75423E9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45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8B8814-7AC4-9D43-889E-1DA15970D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0228-516C-C543-A1F9-707440F5E9D6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FA6BCF-E61F-6141-902E-28EE04058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893A4-1D90-BF46-A4EB-B556A7AB6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EB11-E257-2141-B541-D298A455C2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412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22123-6F9A-4146-ADF9-4FDD868A5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EBC0-336B-8843-BD58-699B70E57EB8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24660-34E0-7441-B8B7-64803B5CC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176CD-59A2-C44E-84B6-9A79AB1F4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60A8-F9CF-CF4C-8BAF-2253BC7CA9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7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2C6570-862E-0245-8DAF-589A66405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136-5ED3-2740-8EEB-2091200F200B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4A259C-1C30-C347-A1F2-ADEB03890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812E6D-E0D4-B84C-8244-1EFC8C49D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FE39-79FA-104F-A5DD-D53C5647ED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76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2CF0A9-C88E-C945-BC05-D9644CC75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E5A37-EAA8-3940-B7DB-5A3807BC4284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0085B5-B89B-DE4B-BA50-65FDB0285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32C23C-B005-EB4D-8486-FD1C5E489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5A2A-AD69-1745-BA4F-BEFD3A3F98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4B13E-111A-CE4F-8BFB-9DA0691D8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5F8D3-0FB1-B646-B0BF-FC12BA987E72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83EED-30CF-C24B-A3BD-8F24629E7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16D686-A5D5-A945-A3A8-67AF962C4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CEDF-D6D2-9E40-90A5-9B15D5E848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0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66788-80F8-0244-8FBF-EE901B803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32AB2-2D38-5044-8292-43327DA7EABF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A0C0-19C7-C741-B919-14522EDFC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4138A-E756-C148-BC03-DA4B15175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F711-77AA-A948-A641-0350C71ED3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04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398E8-91F1-8842-800A-B752B23EC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9992-4E5D-864E-9002-C04094C17842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44073-CBE2-6248-975C-8C0E46BDA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F5022-7E23-DA4E-AA70-2E9D69B5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66D6-85D5-9044-8F07-9A425A6E7A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05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8E4DC1-8380-474C-B1FA-DCB27A8F8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6AC9D3-9879-8E40-A550-92F28F49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067F42-3239-DD44-8FD4-1251AC29AD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B2D3538-FD8B-2A49-AB5E-1D9635E5FDE3}" type="datetime1">
              <a:rPr lang="it-IT" altLang="it-IT" smtClean="0"/>
              <a:t>27/03/24</a:t>
            </a:fld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69620-3027-1245-B093-DED6B3074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Bruna Cavallaro, 2024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8DD4ED-F871-5941-8CC8-6133C9878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28D693E-4A81-C247-86D2-BB4CAC5203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5B09217F-A503-050E-2EA8-8111BC861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431088" cy="1470025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di funzioni del tipo y = ax</a:t>
            </a:r>
            <a:r>
              <a:rPr lang="it-IT" altLang="it-IT" sz="40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F01F9B48-CE97-1956-812E-672BFA74E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AAE296-D781-9143-A955-272D30B271F1}" type="slidenum">
              <a:rPr lang="it-IT" altLang="it-IT" sz="14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 b="1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899BBD58-19E5-B27A-DB42-5FE27440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/>
              <a:t>Bruna Cavallaro,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>
            <a:extLst>
              <a:ext uri="{FF2B5EF4-FFF2-40B4-BE49-F238E27FC236}">
                <a16:creationId xmlns:a16="http://schemas.microsoft.com/office/drawing/2014/main" id="{D521F17F-F115-6E49-A5C9-96EBACA4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51" y="132406"/>
            <a:ext cx="88392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positivo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09DDF23-D3E5-CB4E-9D7F-4B3F50171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85043-FE48-CC4A-850A-246140C3017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9" name="Footer Placeholder 6">
            <a:extLst>
              <a:ext uri="{FF2B5EF4-FFF2-40B4-BE49-F238E27FC236}">
                <a16:creationId xmlns:a16="http://schemas.microsoft.com/office/drawing/2014/main" id="{0E129E9F-8215-ED4D-AE80-E16A4B38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pic>
        <p:nvPicPr>
          <p:cNvPr id="24584" name="Picture 16" descr="Concavità_par1.jpg">
            <a:extLst>
              <a:ext uri="{FF2B5EF4-FFF2-40B4-BE49-F238E27FC236}">
                <a16:creationId xmlns:a16="http://schemas.microsoft.com/office/drawing/2014/main" id="{AA312B4D-0901-7942-B353-6EBDACA5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61" y="5277740"/>
            <a:ext cx="2679700" cy="1181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0552B30-0D2B-2C4C-B83B-4330B5F8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556" y="865668"/>
            <a:ext cx="5773390" cy="4149941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CCA8C7D7-E035-AA4F-8E40-E0625C583690}"/>
              </a:ext>
            </a:extLst>
          </p:cNvPr>
          <p:cNvSpPr txBox="1"/>
          <p:nvPr/>
        </p:nvSpPr>
        <p:spPr>
          <a:xfrm>
            <a:off x="275256" y="3140968"/>
            <a:ext cx="1828800" cy="708025"/>
          </a:xfrm>
          <a:prstGeom prst="rect">
            <a:avLst/>
          </a:prstGeom>
          <a:solidFill>
            <a:srgbClr val="FFFEE9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latin typeface="Arial Narrow" panose="020B0604020202020204" pitchFamily="34" charset="0"/>
              </a:rPr>
              <a:t>Il vertice O è il punto più basso</a:t>
            </a:r>
          </a:p>
        </p:txBody>
      </p: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6926AA45-39FC-FB4D-BCA2-4C596BDD22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4056" y="3570734"/>
            <a:ext cx="2662195" cy="43433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C8EEDAA7-A471-CE47-B72B-0860E361E26E}"/>
              </a:ext>
            </a:extLst>
          </p:cNvPr>
          <p:cNvSpPr txBox="1"/>
          <p:nvPr/>
        </p:nvSpPr>
        <p:spPr>
          <a:xfrm>
            <a:off x="6772546" y="3119188"/>
            <a:ext cx="2209800" cy="708025"/>
          </a:xfrm>
          <a:prstGeom prst="rect">
            <a:avLst/>
          </a:prstGeom>
          <a:solidFill>
            <a:srgbClr val="FFFEE9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>
                <a:latin typeface="Arial Narrow" panose="020B0604020202020204" pitchFamily="34" charset="0"/>
              </a:rPr>
              <a:t>La concavità è rivolta verso l’alto</a:t>
            </a:r>
          </a:p>
        </p:txBody>
      </p:sp>
    </p:spTree>
    <p:extLst>
      <p:ext uri="{BB962C8B-B14F-4D97-AF65-F5344CB8AC3E}">
        <p14:creationId xmlns:p14="http://schemas.microsoft.com/office/powerpoint/2010/main" val="2389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F6283278-D77C-4A4B-8FC2-BE572182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negativo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13155E85-1E58-134C-A466-109A68D24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6B85CB-21D3-E24D-A3DC-94857E9F825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3" name="Footer Placeholder 6">
            <a:extLst>
              <a:ext uri="{FF2B5EF4-FFF2-40B4-BE49-F238E27FC236}">
                <a16:creationId xmlns:a16="http://schemas.microsoft.com/office/drawing/2014/main" id="{1152FCE5-B1B8-B947-B37F-389510F2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6EDAB-7409-3D4B-A761-5C0199B5210E}"/>
              </a:ext>
            </a:extLst>
          </p:cNvPr>
          <p:cNvSpPr txBox="1"/>
          <p:nvPr/>
        </p:nvSpPr>
        <p:spPr>
          <a:xfrm>
            <a:off x="467544" y="1250185"/>
            <a:ext cx="1741099" cy="707886"/>
          </a:xfrm>
          <a:prstGeom prst="rect">
            <a:avLst/>
          </a:prstGeom>
          <a:solidFill>
            <a:srgbClr val="FFFEE9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2000" b="1" dirty="0">
                <a:latin typeface="Arial Narrow" panose="020B0604020202020204" pitchFamily="34" charset="0"/>
              </a:rPr>
              <a:t>Il vertice O è il punto più alto</a:t>
            </a:r>
          </a:p>
        </p:txBody>
      </p:sp>
      <p:pic>
        <p:nvPicPr>
          <p:cNvPr id="25609" name="Picture 21" descr="Concavità_par2.jpg">
            <a:extLst>
              <a:ext uri="{FF2B5EF4-FFF2-40B4-BE49-F238E27FC236}">
                <a16:creationId xmlns:a16="http://schemas.microsoft.com/office/drawing/2014/main" id="{FD4FB5D7-2FA4-634E-A738-B76C1512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14975"/>
            <a:ext cx="2603500" cy="1206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DC969C-B90D-5145-859B-CC9EC74D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256" y="1037008"/>
            <a:ext cx="5472608" cy="4309679"/>
          </a:xfrm>
          <a:prstGeom prst="rect">
            <a:avLst/>
          </a:prstGeom>
        </p:spPr>
      </p:pic>
      <p:cxnSp>
        <p:nvCxnSpPr>
          <p:cNvPr id="13" name="Straight Arrow Connector 15">
            <a:extLst>
              <a:ext uri="{FF2B5EF4-FFF2-40B4-BE49-F238E27FC236}">
                <a16:creationId xmlns:a16="http://schemas.microsoft.com/office/drawing/2014/main" id="{3FE45C9F-A523-4A45-8B7F-3C33A5E54468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>
            <a:off x="2208643" y="1604128"/>
            <a:ext cx="2826907" cy="45646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A89187-A4CD-264B-9C86-A25BFD59FC39}"/>
              </a:ext>
            </a:extLst>
          </p:cNvPr>
          <p:cNvSpPr txBox="1"/>
          <p:nvPr/>
        </p:nvSpPr>
        <p:spPr>
          <a:xfrm>
            <a:off x="6622269" y="2276872"/>
            <a:ext cx="2343190" cy="707886"/>
          </a:xfrm>
          <a:prstGeom prst="rect">
            <a:avLst/>
          </a:prstGeom>
          <a:solidFill>
            <a:srgbClr val="FFFEE9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2000" b="1" dirty="0">
                <a:latin typeface="Arial Narrow" panose="020B0604020202020204" pitchFamily="34" charset="0"/>
              </a:rPr>
              <a:t>La concavità è rivolta verso il basso</a:t>
            </a:r>
          </a:p>
        </p:txBody>
      </p:sp>
    </p:spTree>
    <p:extLst>
      <p:ext uri="{BB962C8B-B14F-4D97-AF65-F5344CB8AC3E}">
        <p14:creationId xmlns:p14="http://schemas.microsoft.com/office/powerpoint/2010/main" val="26775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>
            <a:extLst>
              <a:ext uri="{FF2B5EF4-FFF2-40B4-BE49-F238E27FC236}">
                <a16:creationId xmlns:a16="http://schemas.microsoft.com/office/drawing/2014/main" id="{82EE52B6-7839-A14E-8FE3-0FCA5EE3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0864"/>
            <a:ext cx="8229600" cy="832656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di 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</a:t>
            </a:r>
            <a:r>
              <a:rPr lang="it-IT" altLang="it-IT" sz="36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 = 0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5A1B9F31-6F5E-8746-8503-69C89F5EA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DFAE1-1AB7-AD4F-BC35-F6E8B62CB5A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BAA7629D-6172-BA4C-ADD7-235C25C3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A9621DE-A4CE-444A-9564-9A7A408F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8" y="998330"/>
            <a:ext cx="7740352" cy="51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CF34AF83-4BAB-B349-ACDB-2DAF2919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07" y="276225"/>
            <a:ext cx="5999585" cy="1143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rimane fisso in tutte le parabole?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B3CA0586-40D5-ED40-9C35-612108964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35171B-9BEB-F24A-86B6-9156850D1E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Footer Placeholder 6">
            <a:extLst>
              <a:ext uri="{FF2B5EF4-FFF2-40B4-BE49-F238E27FC236}">
                <a16:creationId xmlns:a16="http://schemas.microsoft.com/office/drawing/2014/main" id="{66EA447D-CE38-C746-A603-3B7A9C6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EB5F1-C29E-5647-8082-1E5F65F93F4E}"/>
              </a:ext>
            </a:extLst>
          </p:cNvPr>
          <p:cNvSpPr txBox="1"/>
          <p:nvPr/>
        </p:nvSpPr>
        <p:spPr>
          <a:xfrm>
            <a:off x="8028384" y="2887939"/>
            <a:ext cx="1015717" cy="830997"/>
          </a:xfrm>
          <a:prstGeom prst="rect">
            <a:avLst/>
          </a:prstGeom>
          <a:solidFill>
            <a:srgbClr val="FFFEE9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O(0, 0)</a:t>
            </a:r>
          </a:p>
          <a:p>
            <a:pPr eaLnBrk="1" hangingPunct="1">
              <a:defRPr/>
            </a:pPr>
            <a:r>
              <a:rPr lang="it-IT" altLang="it-IT" b="1" dirty="0">
                <a:latin typeface="Arial Narrow" panose="020B0604020202020204" pitchFamily="34" charset="0"/>
              </a:rPr>
              <a:t>Vertice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0C7BC-A499-9044-AF7D-F1E4EF5C1FB6}"/>
              </a:ext>
            </a:extLst>
          </p:cNvPr>
          <p:cNvSpPr txBox="1"/>
          <p:nvPr/>
        </p:nvSpPr>
        <p:spPr>
          <a:xfrm>
            <a:off x="95517" y="2864942"/>
            <a:ext cx="2362200" cy="830997"/>
          </a:xfrm>
          <a:prstGeom prst="rect">
            <a:avLst/>
          </a:prstGeom>
          <a:solidFill>
            <a:srgbClr val="FFFEE9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L’asse delle </a:t>
            </a:r>
            <a:r>
              <a:rPr lang="it-IT" altLang="it-IT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y</a:t>
            </a:r>
          </a:p>
          <a:p>
            <a:pPr eaLnBrk="1" hangingPunct="1">
              <a:defRPr/>
            </a:pPr>
            <a:r>
              <a:rPr lang="it-IT" altLang="it-IT" b="1" dirty="0">
                <a:latin typeface="Arial Narrow" panose="020B0604020202020204" pitchFamily="34" charset="0"/>
              </a:rPr>
              <a:t>Asse di simmetria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9462F686-78BC-3841-B633-80E2221D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618" y="6123909"/>
            <a:ext cx="5781536" cy="523220"/>
          </a:xfrm>
          <a:prstGeom prst="rect">
            <a:avLst/>
          </a:prstGeom>
          <a:solidFill>
            <a:srgbClr val="FFFEE8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Tutte grafici di funzioni del tipo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Arial Narrow" panose="020B0604020202020204" pitchFamily="34" charset="0"/>
              </a:rPr>
              <a:t>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B5C476-8944-DC40-8B76-C2D4D7E1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9" y="1466400"/>
            <a:ext cx="5447543" cy="44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CF34AF83-4BAB-B349-ACDB-2DAF2919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290692"/>
            <a:ext cx="8159825" cy="542063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Osservare parabole in movimento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B3CA0586-40D5-ED40-9C35-612108964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35171B-9BEB-F24A-86B6-9156850D1E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Footer Placeholder 6">
            <a:extLst>
              <a:ext uri="{FF2B5EF4-FFF2-40B4-BE49-F238E27FC236}">
                <a16:creationId xmlns:a16="http://schemas.microsoft.com/office/drawing/2014/main" id="{66EA447D-CE38-C746-A603-3B7A9C6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1611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  <a:endParaRPr lang="it-IT" altLang="it-IT" sz="1200" i="1" dirty="0">
              <a:solidFill>
                <a:srgbClr val="898989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636535-BDCF-8142-A1E5-488EF720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44723"/>
            <a:ext cx="5976664" cy="52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CF34AF83-4BAB-B349-ACDB-2DAF2919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" y="68407"/>
            <a:ext cx="9052372" cy="72008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Come disegnare parabole con carta e penna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B3CA0586-40D5-ED40-9C35-612108964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16416" y="6437312"/>
            <a:ext cx="44239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35171B-9BEB-F24A-86B6-9156850D1E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3556" name="Footer Placeholder 6">
            <a:extLst>
              <a:ext uri="{FF2B5EF4-FFF2-40B4-BE49-F238E27FC236}">
                <a16:creationId xmlns:a16="http://schemas.microsoft.com/office/drawing/2014/main" id="{66EA447D-CE38-C746-A603-3B7A9C6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F1E3147-7439-CFA8-312E-64E263256EC4}"/>
              </a:ext>
            </a:extLst>
          </p:cNvPr>
          <p:cNvGrpSpPr/>
          <p:nvPr/>
        </p:nvGrpSpPr>
        <p:grpSpPr>
          <a:xfrm>
            <a:off x="200240" y="1251566"/>
            <a:ext cx="8797762" cy="5280836"/>
            <a:chOff x="254610" y="1013114"/>
            <a:chExt cx="8797762" cy="5280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1361B02A-8399-064F-91CC-CCE65888CA7E}"/>
                    </a:ext>
                  </a:extLst>
                </p:cNvPr>
                <p:cNvSpPr txBox="1"/>
                <p:nvPr/>
              </p:nvSpPr>
              <p:spPr>
                <a:xfrm>
                  <a:off x="3601189" y="1013114"/>
                  <a:ext cx="1786644" cy="7838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1361B02A-8399-064F-91CC-CCE65888C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89" y="1013114"/>
                  <a:ext cx="1786644" cy="783804"/>
                </a:xfrm>
                <a:prstGeom prst="rect">
                  <a:avLst/>
                </a:prstGeom>
                <a:blipFill>
                  <a:blip r:embed="rId2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4C5CDEEE-1498-4841-9D7E-41D07E2FFBE8}"/>
                </a:ext>
              </a:extLst>
            </p:cNvPr>
            <p:cNvGrpSpPr/>
            <p:nvPr/>
          </p:nvGrpSpPr>
          <p:grpSpPr>
            <a:xfrm>
              <a:off x="254610" y="1890903"/>
              <a:ext cx="3180836" cy="3304624"/>
              <a:chOff x="395536" y="2426891"/>
              <a:chExt cx="3180836" cy="3304624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556103EC-1D5B-8A42-9C66-491705778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" y="2426891"/>
                <a:ext cx="3068249" cy="2170225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D20FC957-CE71-164E-A8CE-24AFD1F9883D}"/>
                  </a:ext>
                </a:extLst>
              </p:cNvPr>
              <p:cNvSpPr/>
              <p:nvPr/>
            </p:nvSpPr>
            <p:spPr>
              <a:xfrm>
                <a:off x="2411761" y="3573016"/>
                <a:ext cx="936104" cy="93610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03E5540-666F-674B-85B0-37E7D5376956}"/>
                  </a:ext>
                </a:extLst>
              </p:cNvPr>
              <p:cNvSpPr txBox="1"/>
              <p:nvPr/>
            </p:nvSpPr>
            <p:spPr>
              <a:xfrm>
                <a:off x="420637" y="5085184"/>
                <a:ext cx="3155735" cy="646331"/>
              </a:xfrm>
              <a:prstGeom prst="rect">
                <a:avLst/>
              </a:prstGeom>
              <a:solidFill>
                <a:srgbClr val="FFFEE8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Trovo due punti A e B della curva a destra dell’asse di simmetria</a:t>
                </a:r>
              </a:p>
            </p:txBody>
          </p:sp>
          <p:cxnSp>
            <p:nvCxnSpPr>
              <p:cNvPr id="18" name="Connettore 2 17">
                <a:extLst>
                  <a:ext uri="{FF2B5EF4-FFF2-40B4-BE49-F238E27FC236}">
                    <a16:creationId xmlns:a16="http://schemas.microsoft.com/office/drawing/2014/main" id="{ED5455F9-A49F-3F44-B514-C908EA0AAA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6608" y="4509120"/>
                <a:ext cx="833205" cy="5760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7AC1D4EB-79B1-6942-9B4F-5BE0A1F17BF9}"/>
                </a:ext>
              </a:extLst>
            </p:cNvPr>
            <p:cNvGrpSpPr/>
            <p:nvPr/>
          </p:nvGrpSpPr>
          <p:grpSpPr>
            <a:xfrm>
              <a:off x="3601189" y="2239556"/>
              <a:ext cx="1987493" cy="4054394"/>
              <a:chOff x="3774799" y="2420640"/>
              <a:chExt cx="1987493" cy="4054394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4A380D37-C0E3-8640-A8D1-72D571BE31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0948" b="2864"/>
              <a:stretch/>
            </p:blipFill>
            <p:spPr>
              <a:xfrm>
                <a:off x="3774799" y="2420640"/>
                <a:ext cx="1872208" cy="3693378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392D3CE3-C586-F948-BB73-DD145043BF69}"/>
                  </a:ext>
                </a:extLst>
              </p:cNvPr>
              <p:cNvSpPr txBox="1"/>
              <p:nvPr/>
            </p:nvSpPr>
            <p:spPr>
              <a:xfrm>
                <a:off x="3774799" y="6105702"/>
                <a:ext cx="1987493" cy="369332"/>
              </a:xfrm>
              <a:prstGeom prst="rect">
                <a:avLst/>
              </a:prstGeom>
              <a:solidFill>
                <a:srgbClr val="FFFEE8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Disegno l’arco OAB</a:t>
                </a:r>
              </a:p>
            </p:txBody>
          </p:sp>
        </p:grp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3AFEF49-4F88-EC42-985E-FEFE6F2FB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420"/>
            <a:stretch/>
          </p:blipFill>
          <p:spPr>
            <a:xfrm>
              <a:off x="6344419" y="1924159"/>
              <a:ext cx="2275155" cy="3693378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C548EF1-383D-A24F-BA80-34D95C1D1E8A}"/>
                </a:ext>
              </a:extLst>
            </p:cNvPr>
            <p:cNvSpPr txBox="1"/>
            <p:nvPr/>
          </p:nvSpPr>
          <p:spPr>
            <a:xfrm>
              <a:off x="5911619" y="5635802"/>
              <a:ext cx="3140753" cy="646331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Disegno l’arco OA’B’ simmetrico dii OAB rispetto all’asse y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7978E-4A38-F79D-2CE4-945901A2FCD8}"/>
              </a:ext>
            </a:extLst>
          </p:cNvPr>
          <p:cNvSpPr txBox="1"/>
          <p:nvPr/>
        </p:nvSpPr>
        <p:spPr>
          <a:xfrm>
            <a:off x="3523073" y="759123"/>
            <a:ext cx="1786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55EF0"/>
                </a:solidFill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299868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68413F55-2E62-BB00-822E-B4F1BF2C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1143000"/>
          </a:xfrm>
        </p:spPr>
        <p:txBody>
          <a:bodyPr/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AF59F447-30D0-B1D9-D3E1-345E1F87A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C868F-5FB2-8247-94AC-09FB47238DB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8B1631C7-1791-46A9-AA41-AF0DFBB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960163-147D-0F45-B74E-34A5623255C5}"/>
              </a:ext>
            </a:extLst>
          </p:cNvPr>
          <p:cNvSpPr/>
          <p:nvPr/>
        </p:nvSpPr>
        <p:spPr>
          <a:xfrm>
            <a:off x="1259632" y="3105835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per lavorare con funzioni del tipo </a:t>
            </a:r>
            <a:r>
              <a:rPr lang="it-IT" altLang="it-IT" sz="2800" b="1" i="1" dirty="0">
                <a:solidFill>
                  <a:srgbClr val="0000FF"/>
                </a:solidFill>
                <a:cs typeface="Arial" panose="020B0604020202020204" pitchFamily="34" charset="0"/>
              </a:rPr>
              <a:t>y</a:t>
            </a:r>
            <a:r>
              <a:rPr lang="it-IT" altLang="it-IT" sz="2800" b="1" dirty="0">
                <a:solidFill>
                  <a:srgbClr val="0000FF"/>
                </a:solidFill>
                <a:cs typeface="Arial" panose="020B0604020202020204" pitchFamily="34" charset="0"/>
              </a:rPr>
              <a:t> = a</a:t>
            </a:r>
            <a:r>
              <a:rPr lang="it-IT" altLang="it-IT" sz="2800" b="1" i="1" dirty="0">
                <a:solidFill>
                  <a:srgbClr val="0000FF"/>
                </a:solidFill>
                <a:cs typeface="Arial" panose="020B0604020202020204" pitchFamily="34" charset="0"/>
              </a:rPr>
              <a:t>x</a:t>
            </a:r>
            <a:r>
              <a:rPr lang="it-IT" altLang="it-IT" sz="2800" b="1" baseline="30000" dirty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endParaRPr lang="it-IT" altLang="it-IT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>
            <a:extLst>
              <a:ext uri="{FF2B5EF4-FFF2-40B4-BE49-F238E27FC236}">
                <a16:creationId xmlns:a16="http://schemas.microsoft.com/office/drawing/2014/main" id="{68413F55-2E62-BB00-822E-B4F1BF2C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1143000"/>
          </a:xfrm>
        </p:spPr>
        <p:txBody>
          <a:bodyPr/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</a:t>
            </a:r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cosa hai trovato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AF59F447-30D0-B1D9-D3E1-345E1F87A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C868F-5FB2-8247-94AC-09FB47238DB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8B1631C7-1791-46A9-AA41-AF0DFBB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F9EBC817-B981-FB4C-E25F-6A1C6302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0F137543-EE91-A36E-704C-A9FEC3CE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2F0291-D2AC-FF45-8975-C57A54D4523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6F20BA8E-EBE2-6EF1-1768-187718BD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pic>
        <p:nvPicPr>
          <p:cNvPr id="27652" name="Picture 7" descr="Immagine 8.png">
            <a:extLst>
              <a:ext uri="{FF2B5EF4-FFF2-40B4-BE49-F238E27FC236}">
                <a16:creationId xmlns:a16="http://schemas.microsoft.com/office/drawing/2014/main" id="{2C5527B0-86A0-9F57-26CA-B8CDCB76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1073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>
            <a:extLst>
              <a:ext uri="{FF2B5EF4-FFF2-40B4-BE49-F238E27FC236}">
                <a16:creationId xmlns:a16="http://schemas.microsoft.com/office/drawing/2014/main" id="{F9EBC817-B981-FB4C-E25F-6A1C6302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</a:p>
        </p:txBody>
      </p:sp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0F137543-EE91-A36E-704C-A9FEC3CE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2F0291-D2AC-FF45-8975-C57A54D4523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6F20BA8E-EBE2-6EF1-1768-187718BD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ACB9F-C659-C272-BEC4-C3EEE63A1447}"/>
              </a:ext>
            </a:extLst>
          </p:cNvPr>
          <p:cNvSpPr txBox="1"/>
          <p:nvPr/>
        </p:nvSpPr>
        <p:spPr>
          <a:xfrm>
            <a:off x="2123728" y="91440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</a:rPr>
              <a:t>Per rispondere rapidamente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7673C45-C383-524A-04F5-991BABBAEDBC}"/>
              </a:ext>
            </a:extLst>
          </p:cNvPr>
          <p:cNvGrpSpPr/>
          <p:nvPr/>
        </p:nvGrpSpPr>
        <p:grpSpPr>
          <a:xfrm>
            <a:off x="467544" y="1743552"/>
            <a:ext cx="3888432" cy="4089648"/>
            <a:chOff x="683568" y="1450933"/>
            <a:chExt cx="3888432" cy="4089648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3755A1B2-4400-FE97-3316-B6658F1D620B}"/>
                </a:ext>
              </a:extLst>
            </p:cNvPr>
            <p:cNvGrpSpPr/>
            <p:nvPr/>
          </p:nvGrpSpPr>
          <p:grpSpPr>
            <a:xfrm>
              <a:off x="683568" y="1450933"/>
              <a:ext cx="3888432" cy="4089648"/>
              <a:chOff x="2411760" y="1597017"/>
              <a:chExt cx="3888432" cy="4089648"/>
            </a:xfrm>
          </p:grpSpPr>
          <p:pic>
            <p:nvPicPr>
              <p:cNvPr id="27652" name="Picture 7" descr="Immagine 8.png">
                <a:extLst>
                  <a:ext uri="{FF2B5EF4-FFF2-40B4-BE49-F238E27FC236}">
                    <a16:creationId xmlns:a16="http://schemas.microsoft.com/office/drawing/2014/main" id="{2C5527B0-86A0-9F57-26CA-B8CDCB7602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45" r="34880" b="49929"/>
              <a:stretch/>
            </p:blipFill>
            <p:spPr bwMode="auto">
              <a:xfrm>
                <a:off x="2411760" y="1597017"/>
                <a:ext cx="3888432" cy="408964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" name="Connettore 2 5">
                <a:extLst>
                  <a:ext uri="{FF2B5EF4-FFF2-40B4-BE49-F238E27FC236}">
                    <a16:creationId xmlns:a16="http://schemas.microsoft.com/office/drawing/2014/main" id="{F23585A8-D286-DC82-FA43-61E372388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0072" y="2636912"/>
                <a:ext cx="0" cy="165618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id="{9C079E0B-C506-7951-F0D2-387DED8A0DBC}"/>
                  </a:ext>
                </a:extLst>
              </p:cNvPr>
              <p:cNvSpPr/>
              <p:nvPr/>
            </p:nvSpPr>
            <p:spPr>
              <a:xfrm>
                <a:off x="4283968" y="5013176"/>
                <a:ext cx="468052" cy="43204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F55CBA8C-52BB-12A7-635F-96F878AB2784}"/>
                  </a:ext>
                </a:extLst>
              </p:cNvPr>
              <p:cNvSpPr/>
              <p:nvPr/>
            </p:nvSpPr>
            <p:spPr>
              <a:xfrm>
                <a:off x="3799148" y="4149081"/>
                <a:ext cx="468052" cy="3600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7185DDD5-2FE6-D703-0C5D-34CA060D2355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4139952" y="4509117"/>
                <a:ext cx="212561" cy="56733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E3D86692-BFBE-4E12-D5CA-1C281C4884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1780" y="4183015"/>
              <a:ext cx="86409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" name="Tabella 20">
            <a:extLst>
              <a:ext uri="{FF2B5EF4-FFF2-40B4-BE49-F238E27FC236}">
                <a16:creationId xmlns:a16="http://schemas.microsoft.com/office/drawing/2014/main" id="{C290B802-C08E-0597-ABAB-D04AB0ED9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15456"/>
              </p:ext>
            </p:extLst>
          </p:nvPr>
        </p:nvGraphicFramePr>
        <p:xfrm>
          <a:off x="4925616" y="2665412"/>
          <a:ext cx="259871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517">
                  <a:extLst>
                    <a:ext uri="{9D8B030D-6E8A-4147-A177-3AD203B41FA5}">
                      <a16:colId xmlns:a16="http://schemas.microsoft.com/office/drawing/2014/main" val="88355334"/>
                    </a:ext>
                  </a:extLst>
                </a:gridCol>
                <a:gridCol w="1624195">
                  <a:extLst>
                    <a:ext uri="{9D8B030D-6E8A-4147-A177-3AD203B41FA5}">
                      <a16:colId xmlns:a16="http://schemas.microsoft.com/office/drawing/2014/main" val="821361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ax</a:t>
                      </a:r>
                      <a:r>
                        <a:rPr lang="it-IT" sz="2400" b="1" i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2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3074"/>
                  </a:ext>
                </a:extLst>
              </a:tr>
            </a:tbl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4442A3F-A105-43A1-754D-EB3474D671E9}"/>
              </a:ext>
            </a:extLst>
          </p:cNvPr>
          <p:cNvSpPr txBox="1"/>
          <p:nvPr/>
        </p:nvSpPr>
        <p:spPr>
          <a:xfrm>
            <a:off x="5004048" y="3933056"/>
            <a:ext cx="2376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Punto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8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AC733CE9-995D-3352-AA14-6DBF22EA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Realtà e scienze suggeriscono varie situazioni da esaminare</a:t>
            </a:r>
            <a:b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sz="32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06D9711F-0578-6A6E-D4B0-2B561A4F3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8452A-119F-5041-BA64-2B6D2737CEE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id="{A7D37158-B270-FB05-931F-3F4A3071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16388" name="Content Placeholder 5">
            <a:extLst>
              <a:ext uri="{FF2B5EF4-FFF2-40B4-BE49-F238E27FC236}">
                <a16:creationId xmlns:a16="http://schemas.microsoft.com/office/drawing/2014/main" id="{94CBBB55-F2B6-501C-866E-CCB57C54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11" y="1408484"/>
            <a:ext cx="8229600" cy="1143000"/>
          </a:xfrm>
        </p:spPr>
        <p:txBody>
          <a:bodyPr/>
          <a:lstStyle/>
          <a:p>
            <a:pPr marL="92075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Ecco un primo esempio suggerito dalla realtà.</a:t>
            </a:r>
          </a:p>
          <a:p>
            <a:pPr marL="92075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Come valuto la distanza di sicurezza quando vado in moto?</a:t>
            </a:r>
          </a:p>
        </p:txBody>
      </p:sp>
      <p:pic>
        <p:nvPicPr>
          <p:cNvPr id="16389" name="Picture 6" descr="Frenata3.jpg">
            <a:extLst>
              <a:ext uri="{FF2B5EF4-FFF2-40B4-BE49-F238E27FC236}">
                <a16:creationId xmlns:a16="http://schemas.microsoft.com/office/drawing/2014/main" id="{FA5E1C6C-D7C9-157A-540D-23EC994D1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18" y="2780928"/>
            <a:ext cx="36877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CF88AA-8371-33C1-893C-C6C4C95A2901}"/>
              </a:ext>
            </a:extLst>
          </p:cNvPr>
          <p:cNvSpPr txBox="1"/>
          <p:nvPr/>
        </p:nvSpPr>
        <p:spPr>
          <a:xfrm>
            <a:off x="990599" y="5588170"/>
            <a:ext cx="7416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800" b="1" dirty="0">
                <a:ea typeface="ＭＳ Ｐゴシック" panose="020B0600070205080204" pitchFamily="34" charset="-128"/>
              </a:rPr>
              <a:t>Per rispondere valuto lo </a:t>
            </a:r>
            <a:r>
              <a:rPr lang="it-IT" altLang="it-IT" sz="2800" b="1" i="1" dirty="0">
                <a:ea typeface="ＭＳ Ｐゴシック" panose="020B0600070205080204" pitchFamily="34" charset="-128"/>
              </a:rPr>
              <a:t>spazio di frenata</a:t>
            </a:r>
            <a:r>
              <a:rPr lang="it-IT" altLang="it-IT" sz="2800" b="1" i="1" dirty="0">
                <a:solidFill>
                  <a:srgbClr val="055EF0"/>
                </a:solidFill>
                <a:ea typeface="ＭＳ Ｐゴシック" panose="020B0600070205080204" pitchFamily="34" charset="-128"/>
              </a:rPr>
              <a:t>.</a:t>
            </a:r>
            <a:endParaRPr lang="it-IT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7D76C3FF-4AE5-E645-C57B-23521795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1B8714C5-9338-6795-C648-2EF458677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58B72-2F29-894E-B4C5-43F60B070F2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0D7E7C4C-24AE-AB27-4894-386D10D5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pic>
        <p:nvPicPr>
          <p:cNvPr id="28676" name="Picture 5" descr="Immagine 9.png">
            <a:extLst>
              <a:ext uri="{FF2B5EF4-FFF2-40B4-BE49-F238E27FC236}">
                <a16:creationId xmlns:a16="http://schemas.microsoft.com/office/drawing/2014/main" id="{37E09317-22AC-E300-D4DB-B77CF290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9144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7D76C3FF-4AE5-E645-C57B-23521795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404664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1B8714C5-9338-6795-C648-2EF458677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279639"/>
            <a:ext cx="457200" cy="4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58B72-2F29-894E-B4C5-43F60B070F2B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0D7E7C4C-24AE-AB27-4894-386D10D5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7A0400-6EEB-2147-3CC8-B658EA7D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2" y="1369975"/>
            <a:ext cx="4971042" cy="34415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3A02108-3530-0573-3987-48BBA7382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067674"/>
            <a:ext cx="3668546" cy="36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61F470C6-06B2-4E90-474E-06E00AC6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0521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 spazio di frenata</a:t>
            </a:r>
          </a:p>
        </p:txBody>
      </p:sp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43D9E5B6-1A54-22C3-28AA-9100BFCE5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8696E-9226-4249-AAAD-DE8A3C7A707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643D146F-BC2E-A30F-25FD-5A2C4FA8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17412" name="Content Placeholder 5">
            <a:extLst>
              <a:ext uri="{FF2B5EF4-FFF2-40B4-BE49-F238E27FC236}">
                <a16:creationId xmlns:a16="http://schemas.microsoft.com/office/drawing/2014/main" id="{E8B50CA5-012C-0A2D-5F6A-3DCE91E8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1589922"/>
            <a:ext cx="8058429" cy="3168352"/>
          </a:xfrm>
        </p:spPr>
        <p:txBody>
          <a:bodyPr/>
          <a:lstStyle/>
          <a:p>
            <a:pPr marL="3175" indent="-3175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altLang="it-IT" sz="28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Lo spazio di frenata </a:t>
            </a:r>
            <a:r>
              <a:rPr lang="it-IT" altLang="it-IT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è la distanza </a:t>
            </a:r>
            <a:r>
              <a:rPr lang="it-IT" altLang="it-IT" sz="2800" b="1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</a:t>
            </a:r>
            <a:r>
              <a:rPr lang="it-IT" altLang="it-IT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che percorro da quando comincio a frenare fino a quando mi fermo</a:t>
            </a:r>
            <a:r>
              <a:rPr lang="it-IT" altLang="it-IT" sz="2800" b="1" dirty="0">
                <a:solidFill>
                  <a:srgbClr val="055EF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175" indent="-3175" eaLnBrk="1" hangingPunct="1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La distanza </a:t>
            </a:r>
            <a:r>
              <a:rPr lang="it-IT" altLang="it-IT" sz="2800" b="1" i="1" dirty="0">
                <a:ea typeface="ＭＳ Ｐゴシック" panose="020B0600070205080204" pitchFamily="34" charset="-128"/>
              </a:rPr>
              <a:t>d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 dipende da tanti fattori, ad esempio dalle condizioni della strada e dei freni, ma una condizione è sempre molto importante: la velocità </a:t>
            </a:r>
            <a:r>
              <a:rPr lang="it-IT" altLang="it-IT" sz="2800" b="1" i="1" dirty="0">
                <a:ea typeface="ＭＳ Ｐゴシック" panose="020B0600070205080204" pitchFamily="34" charset="-128"/>
              </a:rPr>
              <a:t>v </a:t>
            </a:r>
            <a:r>
              <a:rPr lang="it-IT" altLang="it-IT" sz="2800" b="1" dirty="0">
                <a:ea typeface="ＭＳ Ｐゴシック" panose="020B0600070205080204" pitchFamily="34" charset="-128"/>
              </a:rPr>
              <a:t>della moto.</a:t>
            </a:r>
          </a:p>
          <a:p>
            <a:pPr marL="3175" indent="-317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Un modello semplificato dà le seguenti leggi:</a:t>
            </a:r>
            <a:endParaRPr lang="it-IT" altLang="it-IT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it-IT" altLang="it-IT" sz="27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3175" indent="-3175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27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9E5A3C5-F496-0D66-EA72-8E6E09F12E9D}"/>
              </a:ext>
            </a:extLst>
          </p:cNvPr>
          <p:cNvSpPr txBox="1"/>
          <p:nvPr/>
        </p:nvSpPr>
        <p:spPr>
          <a:xfrm>
            <a:off x="825239" y="4989402"/>
            <a:ext cx="7919102" cy="8586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175" indent="-3175" eaLnBrk="1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 altLang="it-IT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- Su strada asfaltata e asciutta d = 0,005v</a:t>
            </a:r>
            <a:r>
              <a:rPr lang="it-IT" altLang="it-IT" sz="2800" b="1" baseline="30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endParaRPr lang="it-IT" altLang="it-IT" sz="28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3175" indent="-3175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altLang="it-IT" sz="2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Su strada asfaltata e bagnata d = 0,01v</a:t>
            </a:r>
            <a:r>
              <a:rPr lang="it-IT" altLang="it-IT" sz="2800" b="1" baseline="30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2</a:t>
            </a:r>
            <a:endParaRPr lang="it-IT" altLang="it-IT" sz="28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0225CD4A-05A6-7678-CCDE-007889AC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Spazio di frenata e velocità</a:t>
            </a:r>
          </a:p>
        </p:txBody>
      </p:sp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97124A2A-C246-6B53-2D2A-6A466F07E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07DAB3-116D-B84F-897C-97D53D5FECE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5C4C4602-0E8A-BE1A-DCAD-F370DAB8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18436" name="Content Placeholder 5">
            <a:extLst>
              <a:ext uri="{FF2B5EF4-FFF2-40B4-BE49-F238E27FC236}">
                <a16:creationId xmlns:a16="http://schemas.microsoft.com/office/drawing/2014/main" id="{214725C6-B35E-B638-2B9E-82DAD403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39016"/>
            <a:ext cx="8458200" cy="609600"/>
          </a:xfrm>
        </p:spPr>
        <p:txBody>
          <a:bodyPr/>
          <a:lstStyle/>
          <a:p>
            <a:pPr marL="3175" indent="-3175" eaLnBrk="1" hangingPunct="1">
              <a:buFont typeface="Arial" panose="020B0604020202020204" pitchFamily="34" charset="0"/>
              <a:buNone/>
            </a:pPr>
            <a:r>
              <a:rPr lang="it-IT" altLang="it-IT" sz="2800" b="1" dirty="0">
                <a:ea typeface="ＭＳ Ｐゴシック" panose="020B0600070205080204" pitchFamily="34" charset="-128"/>
              </a:rPr>
              <a:t>Una tabella per avere delle indicazioni.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C3F049-1AA4-294E-8F7C-5ED1F3A44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36976"/>
              </p:ext>
            </p:extLst>
          </p:nvPr>
        </p:nvGraphicFramePr>
        <p:xfrm>
          <a:off x="190500" y="1486703"/>
          <a:ext cx="8610600" cy="2516639"/>
        </p:xfrm>
        <a:graphic>
          <a:graphicData uri="http://schemas.openxmlformats.org/drawingml/2006/table">
            <a:tbl>
              <a:tblPr/>
              <a:tblGrid>
                <a:gridCol w="1897063">
                  <a:extLst>
                    <a:ext uri="{9D8B030D-6E8A-4147-A177-3AD203B41FA5}">
                      <a16:colId xmlns:a16="http://schemas.microsoft.com/office/drawing/2014/main" val="125493698"/>
                    </a:ext>
                  </a:extLst>
                </a:gridCol>
                <a:gridCol w="3420541">
                  <a:extLst>
                    <a:ext uri="{9D8B030D-6E8A-4147-A177-3AD203B41FA5}">
                      <a16:colId xmlns:a16="http://schemas.microsoft.com/office/drawing/2014/main" val="1394014958"/>
                    </a:ext>
                  </a:extLst>
                </a:gridCol>
                <a:gridCol w="3292996">
                  <a:extLst>
                    <a:ext uri="{9D8B030D-6E8A-4147-A177-3AD203B41FA5}">
                      <a16:colId xmlns:a16="http://schemas.microsoft.com/office/drawing/2014/main" val="1074540429"/>
                    </a:ext>
                  </a:extLst>
                </a:gridCol>
              </a:tblGrid>
              <a:tr h="4686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 = </a:t>
                      </a:r>
                      <a:r>
                        <a:rPr kumimoji="0" lang="it-IT" altLang="it-IT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0,005</a:t>
                      </a:r>
                      <a:r>
                        <a:rPr kumimoji="0" lang="it-IT" altLang="it-IT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</a:t>
                      </a:r>
                      <a:r>
                        <a:rPr kumimoji="0" lang="it-IT" altLang="it-IT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 = </a:t>
                      </a:r>
                      <a:r>
                        <a:rPr kumimoji="0" lang="it-IT" alt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0,01</a:t>
                      </a:r>
                      <a:r>
                        <a:rPr kumimoji="0" lang="it-IT" altLang="it-IT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</a:t>
                      </a:r>
                      <a:r>
                        <a:rPr kumimoji="0" lang="it-IT" altLang="it-IT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 </a:t>
                      </a:r>
                      <a:endParaRPr kumimoji="0" lang="it-IT" altLang="it-IT" sz="28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49545"/>
                  </a:ext>
                </a:extLst>
              </a:tr>
              <a:tr h="82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0,005 × 20</a:t>
                      </a:r>
                      <a:r>
                        <a:rPr kumimoji="0" lang="it-IT" altLang="it-I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0,01 × 20</a:t>
                      </a:r>
                      <a:r>
                        <a:rPr kumimoji="0" lang="it-IT" altLang="it-IT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648851"/>
                  </a:ext>
                </a:extLst>
              </a:tr>
              <a:tr h="587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2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0,005 × 40</a:t>
                      </a:r>
                      <a:r>
                        <a:rPr kumimoji="0" lang="it-IT" altLang="it-I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4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0,01 × 40</a:t>
                      </a:r>
                      <a:r>
                        <a:rPr kumimoji="0" lang="it-IT" altLang="it-I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4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58874"/>
                  </a:ext>
                </a:extLst>
              </a:tr>
              <a:tr h="5875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 </a:t>
                      </a:r>
                      <a:r>
                        <a:rPr kumimoji="0" lang="it-IT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3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0,005 × 60</a:t>
                      </a:r>
                      <a:r>
                        <a:rPr kumimoji="0" lang="it-IT" altLang="it-I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9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0,01 × 60</a:t>
                      </a:r>
                      <a:r>
                        <a:rPr kumimoji="0" lang="it-IT" altLang="it-IT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36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=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× 9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1951"/>
                  </a:ext>
                </a:extLst>
              </a:tr>
            </a:tbl>
          </a:graphicData>
        </a:graphic>
      </p:graphicFrame>
      <p:sp>
        <p:nvSpPr>
          <p:cNvPr id="18459" name="Rectangle 7">
            <a:extLst>
              <a:ext uri="{FF2B5EF4-FFF2-40B4-BE49-F238E27FC236}">
                <a16:creationId xmlns:a16="http://schemas.microsoft.com/office/drawing/2014/main" id="{EDF24441-86BC-EFE1-BCC1-DFFDB3A0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19550"/>
            <a:ext cx="8735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55EF0"/>
                </a:solidFill>
              </a:rPr>
              <a:t>Prime indicazioni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/>
              <a:t>- Se la velocità </a:t>
            </a:r>
            <a:r>
              <a:rPr lang="it-IT" altLang="it-IT" sz="2600" b="1" i="1" dirty="0"/>
              <a:t>v</a:t>
            </a:r>
            <a:r>
              <a:rPr lang="it-IT" altLang="it-IT" sz="2600" b="1" dirty="0"/>
              <a:t> raddoppia, lo spazio di frenata </a:t>
            </a:r>
            <a:r>
              <a:rPr lang="it-IT" altLang="it-IT" sz="2600" b="1" i="1" dirty="0"/>
              <a:t>d</a:t>
            </a:r>
            <a:r>
              <a:rPr lang="it-IT" altLang="it-IT" sz="2600" b="1" dirty="0"/>
              <a:t> non raddoppia, ma diventa 4 volte.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600" b="1" dirty="0"/>
              <a:t>Se la velocità </a:t>
            </a:r>
            <a:r>
              <a:rPr lang="it-IT" altLang="it-IT" sz="2600" b="1" i="1" dirty="0"/>
              <a:t>v</a:t>
            </a:r>
            <a:r>
              <a:rPr lang="it-IT" altLang="it-IT" sz="2600" b="1" dirty="0"/>
              <a:t> triplica, lo spazio di frenata </a:t>
            </a:r>
            <a:r>
              <a:rPr lang="it-IT" altLang="it-IT" sz="2600" b="1" i="1" dirty="0"/>
              <a:t>d</a:t>
            </a:r>
            <a:r>
              <a:rPr lang="it-IT" altLang="it-IT" sz="2600" b="1" dirty="0"/>
              <a:t> diventa 9 volte.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FF0000"/>
                </a:solidFill>
              </a:rPr>
              <a:t>Attenzione alla velocità, specialmente se la strada è bagnata!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46DB9C29-8D66-450E-894D-9FF1F7906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5"/>
            <a:ext cx="9144000" cy="792162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grafico per risolvere un problema</a:t>
            </a:r>
          </a:p>
        </p:txBody>
      </p:sp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5222B27E-9F36-4F97-7842-E4017A14A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0F18A2-55FE-2840-962D-1C3F93F6B4AA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B6574A89-3EC7-60B3-6A2E-5CFD1107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FF8A40A0-A40A-4A7F-6773-A0AA09CA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61012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Procedo a bassa velocità su una strada asfaltata bagnata. Finalmente trovo la strada asciutta; se ora raddoppio la velocità, mantengo lo stesso spazio di frenata?</a:t>
            </a:r>
            <a:endParaRPr lang="it-IT" altLang="it-IT" sz="1800" b="1" dirty="0"/>
          </a:p>
        </p:txBody>
      </p:sp>
      <p:sp>
        <p:nvSpPr>
          <p:cNvPr id="19461" name="TextBox 7">
            <a:extLst>
              <a:ext uri="{FF2B5EF4-FFF2-40B4-BE49-F238E27FC236}">
                <a16:creationId xmlns:a16="http://schemas.microsoft.com/office/drawing/2014/main" id="{E67ADFB0-E2C5-ABCF-DFAD-02D75FE0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906541"/>
            <a:ext cx="320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/>
              <a:t>Il grafico risponde no!  </a:t>
            </a:r>
          </a:p>
        </p:txBody>
      </p:sp>
      <p:pic>
        <p:nvPicPr>
          <p:cNvPr id="19462" name="Picture 8" descr="Immagine 2.png">
            <a:extLst>
              <a:ext uri="{FF2B5EF4-FFF2-40B4-BE49-F238E27FC236}">
                <a16:creationId xmlns:a16="http://schemas.microsoft.com/office/drawing/2014/main" id="{2311AE88-BC0A-8049-1889-64DEE5F57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"/>
          <a:stretch>
            <a:fillRect/>
          </a:stretch>
        </p:blipFill>
        <p:spPr bwMode="auto">
          <a:xfrm>
            <a:off x="1600200" y="2514600"/>
            <a:ext cx="5562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5DC737A8-7E13-5D66-AAE9-560537A7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00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Una legge suggerita dalla fisica</a:t>
            </a: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90DC4664-A3D7-C117-697C-D3EA60777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DCDE5-B77B-0B41-B440-5939DBD0415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98D3C284-06D2-9E1E-B559-AF7BE40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20487" name="Rectangle 10">
            <a:extLst>
              <a:ext uri="{FF2B5EF4-FFF2-40B4-BE49-F238E27FC236}">
                <a16:creationId xmlns:a16="http://schemas.microsoft.com/office/drawing/2014/main" id="{85E02CAF-89F0-E475-C780-6F4E4456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72" y="1700808"/>
            <a:ext cx="5256584" cy="2246769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 esempio suggerito dalla fisica.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Una pallina in caduta libera vicino alla Terra percorre una distanza </a:t>
            </a:r>
            <a:r>
              <a:rPr lang="it-IT" altLang="it-IT" sz="2800" b="1" i="1" dirty="0"/>
              <a:t>d</a:t>
            </a:r>
            <a:r>
              <a:rPr lang="it-IT" altLang="it-IT" sz="2800" b="1" dirty="0"/>
              <a:t> che è legata al tempo </a:t>
            </a:r>
            <a:r>
              <a:rPr lang="it-IT" altLang="it-IT" sz="2800" b="1" i="1" dirty="0"/>
              <a:t>t </a:t>
            </a:r>
            <a:r>
              <a:rPr lang="it-IT" altLang="it-IT" sz="2800" b="1" dirty="0"/>
              <a:t>dalla legge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solidFill>
                  <a:srgbClr val="FF0000"/>
                </a:solidFill>
              </a:rPr>
              <a:t>d</a:t>
            </a:r>
            <a:r>
              <a:rPr lang="it-IT" altLang="it-IT" sz="2800" b="1" dirty="0">
                <a:solidFill>
                  <a:srgbClr val="FF0000"/>
                </a:solidFill>
              </a:rPr>
              <a:t> = 4,9 </a:t>
            </a:r>
            <a:r>
              <a:rPr lang="it-IT" altLang="it-IT" sz="2800" b="1" i="1" dirty="0">
                <a:solidFill>
                  <a:srgbClr val="FF0000"/>
                </a:solidFill>
              </a:rPr>
              <a:t>t</a:t>
            </a:r>
            <a:r>
              <a:rPr lang="it-IT" altLang="it-IT" sz="2800" b="1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0488" name="Picture 12" descr="Falling_ball_original_plus_text2.jpg">
            <a:extLst>
              <a:ext uri="{FF2B5EF4-FFF2-40B4-BE49-F238E27FC236}">
                <a16:creationId xmlns:a16="http://schemas.microsoft.com/office/drawing/2014/main" id="{FA9DDD22-DB6A-F0A7-5227-970AD58D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64" y="1373487"/>
            <a:ext cx="1590228" cy="53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5DC737A8-7E13-5D66-AAE9-560537A7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56379"/>
            <a:ext cx="9252520" cy="708325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Una legge suggerita dalla geometria</a:t>
            </a:r>
          </a:p>
        </p:txBody>
      </p:sp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90DC4664-A3D7-C117-697C-D3EA60777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DCDE5-B77B-0B41-B440-5939DBD0415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98D3C284-06D2-9E1E-B559-AF7BE40D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20487" name="Rectangle 10">
            <a:extLst>
              <a:ext uri="{FF2B5EF4-FFF2-40B4-BE49-F238E27FC236}">
                <a16:creationId xmlns:a16="http://schemas.microsoft.com/office/drawing/2014/main" id="{85E02CAF-89F0-E475-C780-6F4E4456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26" y="907103"/>
            <a:ext cx="8019628" cy="187743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 esempio suggerito dalla geometria.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Quadrati con il lato lungo b hanno l’area </a:t>
            </a:r>
            <a:r>
              <a:rPr lang="it-IT" altLang="it-IT" sz="2800" b="1" i="1" dirty="0" err="1"/>
              <a:t>S</a:t>
            </a:r>
            <a:r>
              <a:rPr lang="it-IT" altLang="it-IT" sz="2800" b="1" dirty="0"/>
              <a:t> legata al lato b dalla legge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i="1" dirty="0" err="1">
                <a:solidFill>
                  <a:srgbClr val="FF0000"/>
                </a:solidFill>
              </a:rPr>
              <a:t>S</a:t>
            </a:r>
            <a:r>
              <a:rPr lang="it-IT" altLang="it-IT" b="1" dirty="0">
                <a:solidFill>
                  <a:srgbClr val="FF0000"/>
                </a:solidFill>
              </a:rPr>
              <a:t> = </a:t>
            </a:r>
            <a:r>
              <a:rPr lang="it-IT" altLang="it-IT" b="1" i="1" dirty="0">
                <a:solidFill>
                  <a:srgbClr val="FF0000"/>
                </a:solidFill>
              </a:rPr>
              <a:t>b</a:t>
            </a:r>
            <a:r>
              <a:rPr lang="it-IT" altLang="it-IT" b="1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5C2EDB-8125-30BC-47F8-D92447E3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833926"/>
            <a:ext cx="5040560" cy="39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8812A140-A6E2-5EDA-5033-305B5647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09" y="136525"/>
            <a:ext cx="3529223" cy="959153"/>
          </a:xfrm>
        </p:spPr>
        <p:txBody>
          <a:bodyPr/>
          <a:lstStyle/>
          <a:p>
            <a:pPr marL="1704975" indent="-1704975" algn="l" eaLnBrk="1" hangingPunct="1"/>
            <a:r>
              <a:rPr lang="it-IT" altLang="it-IT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Realtà  e scienze</a:t>
            </a:r>
            <a:endParaRPr lang="it-IT" altLang="it-IT" sz="32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1A364C87-A6D5-B1F9-B3EE-48ABB40CD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3316E5-174B-9545-BE0D-D047D0069F2E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EAB10424-90FF-0AE4-C729-3CC765CF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Bruna Cavallaro,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57DBB7-012D-9CD8-FEC2-2C237DFA6B9E}"/>
              </a:ext>
            </a:extLst>
          </p:cNvPr>
          <p:cNvSpPr txBox="1"/>
          <p:nvPr/>
        </p:nvSpPr>
        <p:spPr>
          <a:xfrm>
            <a:off x="262190" y="1102345"/>
            <a:ext cx="37440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Spazio </a:t>
            </a:r>
            <a:r>
              <a:rPr lang="it-IT" sz="2800" b="1" i="1" dirty="0"/>
              <a:t>d</a:t>
            </a:r>
            <a:r>
              <a:rPr lang="it-IT" sz="2800" b="1" dirty="0"/>
              <a:t> di frenata, con velocità v</a:t>
            </a:r>
          </a:p>
          <a:p>
            <a:pPr algn="ctr"/>
            <a:r>
              <a:rPr lang="it-IT" sz="2800" b="1" i="1" dirty="0">
                <a:solidFill>
                  <a:srgbClr val="055EF0"/>
                </a:solidFill>
              </a:rPr>
              <a:t>d</a:t>
            </a:r>
            <a:r>
              <a:rPr lang="it-IT" sz="2800" b="1" dirty="0">
                <a:solidFill>
                  <a:srgbClr val="055EF0"/>
                </a:solidFill>
              </a:rPr>
              <a:t> = 0,01</a:t>
            </a:r>
            <a:r>
              <a:rPr lang="it-IT" sz="2800" b="1" i="1" dirty="0">
                <a:solidFill>
                  <a:srgbClr val="055EF0"/>
                </a:solidFill>
              </a:rPr>
              <a:t>v</a:t>
            </a:r>
            <a:r>
              <a:rPr lang="it-IT" sz="2800" b="1" i="1" baseline="30000" dirty="0">
                <a:solidFill>
                  <a:srgbClr val="055EF0"/>
                </a:solidFill>
              </a:rPr>
              <a:t>2</a:t>
            </a:r>
            <a:endParaRPr lang="it-IT" sz="2800" b="1" i="1" dirty="0">
              <a:solidFill>
                <a:srgbClr val="055E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E0F69A-AAEE-7255-5BF1-57398DADE680}"/>
              </a:ext>
            </a:extLst>
          </p:cNvPr>
          <p:cNvSpPr txBox="1"/>
          <p:nvPr/>
        </p:nvSpPr>
        <p:spPr>
          <a:xfrm>
            <a:off x="279649" y="2607947"/>
            <a:ext cx="3726541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Distanza </a:t>
            </a:r>
            <a:r>
              <a:rPr lang="it-IT" sz="2800" b="1" i="1" dirty="0"/>
              <a:t>d</a:t>
            </a:r>
            <a:r>
              <a:rPr lang="it-IT" sz="2800" b="1" dirty="0"/>
              <a:t> percorsa in caduta libera, al variare del tempo </a:t>
            </a:r>
            <a:r>
              <a:rPr lang="it-IT" sz="2800" b="1" i="1" dirty="0"/>
              <a:t>t</a:t>
            </a:r>
          </a:p>
          <a:p>
            <a:pPr algn="ctr"/>
            <a:r>
              <a:rPr lang="it-IT" sz="2800" b="1" i="1" dirty="0">
                <a:solidFill>
                  <a:srgbClr val="055EF0"/>
                </a:solidFill>
              </a:rPr>
              <a:t>d</a:t>
            </a:r>
            <a:r>
              <a:rPr lang="it-IT" sz="2800" b="1" dirty="0">
                <a:solidFill>
                  <a:srgbClr val="055EF0"/>
                </a:solidFill>
              </a:rPr>
              <a:t> = 4,</a:t>
            </a:r>
            <a:r>
              <a:rPr lang="it-IT" sz="2800" b="1" i="1" dirty="0">
                <a:solidFill>
                  <a:srgbClr val="055EF0"/>
                </a:solidFill>
              </a:rPr>
              <a:t>9t</a:t>
            </a:r>
            <a:r>
              <a:rPr lang="it-IT" sz="2800" b="1" i="1" baseline="30000" dirty="0">
                <a:solidFill>
                  <a:srgbClr val="055EF0"/>
                </a:solidFill>
              </a:rPr>
              <a:t>2</a:t>
            </a:r>
            <a:endParaRPr lang="it-IT" sz="2800" b="1" i="1" dirty="0">
              <a:solidFill>
                <a:srgbClr val="055EF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A8FE4A-84D5-0FCF-9363-87091AA4B7A1}"/>
              </a:ext>
            </a:extLst>
          </p:cNvPr>
          <p:cNvSpPr txBox="1"/>
          <p:nvPr/>
        </p:nvSpPr>
        <p:spPr>
          <a:xfrm>
            <a:off x="279649" y="4524226"/>
            <a:ext cx="3655253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Area </a:t>
            </a:r>
            <a:r>
              <a:rPr lang="it-IT" sz="2800" b="1" i="1" dirty="0" err="1"/>
              <a:t>S</a:t>
            </a:r>
            <a:r>
              <a:rPr lang="it-IT" sz="2800" b="1" dirty="0"/>
              <a:t> di quadrati con lato lungo b</a:t>
            </a:r>
            <a:endParaRPr lang="it-IT" sz="2800" b="1" i="1" dirty="0"/>
          </a:p>
          <a:p>
            <a:pPr algn="ctr"/>
            <a:r>
              <a:rPr lang="it-IT" sz="2800" b="1" i="1" dirty="0" err="1">
                <a:solidFill>
                  <a:srgbClr val="055EF0"/>
                </a:solidFill>
              </a:rPr>
              <a:t>S</a:t>
            </a:r>
            <a:r>
              <a:rPr lang="it-IT" sz="2800" b="1" dirty="0">
                <a:solidFill>
                  <a:srgbClr val="055EF0"/>
                </a:solidFill>
              </a:rPr>
              <a:t> = </a:t>
            </a:r>
            <a:r>
              <a:rPr lang="it-IT" sz="2800" b="1" i="1" dirty="0">
                <a:solidFill>
                  <a:srgbClr val="055EF0"/>
                </a:solidFill>
              </a:rPr>
              <a:t>h</a:t>
            </a:r>
            <a:r>
              <a:rPr lang="it-IT" sz="2800" b="1" i="1" baseline="30000" dirty="0">
                <a:solidFill>
                  <a:srgbClr val="055EF0"/>
                </a:solidFill>
              </a:rPr>
              <a:t>2</a:t>
            </a:r>
            <a:endParaRPr lang="it-IT" sz="2800" b="1" i="1" dirty="0">
              <a:solidFill>
                <a:srgbClr val="055EF0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FBCDDFE-E53E-260D-FD4E-66649748FE9A}"/>
              </a:ext>
            </a:extLst>
          </p:cNvPr>
          <p:cNvSpPr txBox="1">
            <a:spLocks/>
          </p:cNvSpPr>
          <p:nvPr/>
        </p:nvSpPr>
        <p:spPr bwMode="auto">
          <a:xfrm>
            <a:off x="5010679" y="136525"/>
            <a:ext cx="3953809" cy="9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704975" indent="-1704975" algn="l" eaLnBrk="1" hangingPunct="1"/>
            <a:r>
              <a:rPr lang="it-IT" altLang="it-IT" sz="32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Geometria analitica</a:t>
            </a:r>
            <a:endParaRPr lang="it-IT" altLang="it-IT" sz="3200" b="1" kern="0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23BDCF-91C0-FE19-FD06-FF3EBE2942D0}"/>
              </a:ext>
            </a:extLst>
          </p:cNvPr>
          <p:cNvSpPr txBox="1"/>
          <p:nvPr/>
        </p:nvSpPr>
        <p:spPr>
          <a:xfrm>
            <a:off x="279649" y="5983615"/>
            <a:ext cx="3529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……………………….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9D3B4B-8823-47E0-72CE-FF898E3D61DA}"/>
              </a:ext>
            </a:extLst>
          </p:cNvPr>
          <p:cNvSpPr txBox="1"/>
          <p:nvPr/>
        </p:nvSpPr>
        <p:spPr>
          <a:xfrm>
            <a:off x="4944861" y="2794563"/>
            <a:ext cx="3726542" cy="1415772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Funzioni del tipo</a:t>
            </a:r>
          </a:p>
          <a:p>
            <a:pPr algn="ctr"/>
            <a:r>
              <a:rPr lang="it-IT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ax</a:t>
            </a:r>
            <a:r>
              <a:rPr lang="it-IT" sz="30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variabili reali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114A4DA9-5214-7DAE-6D3C-10A316E37657}"/>
              </a:ext>
            </a:extLst>
          </p:cNvPr>
          <p:cNvSpPr/>
          <p:nvPr/>
        </p:nvSpPr>
        <p:spPr>
          <a:xfrm>
            <a:off x="4214596" y="1128147"/>
            <a:ext cx="497353" cy="539719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>
            <a:extLst>
              <a:ext uri="{FF2B5EF4-FFF2-40B4-BE49-F238E27FC236}">
                <a16:creationId xmlns:a16="http://schemas.microsoft.com/office/drawing/2014/main" id="{CF34AF83-4BAB-B349-ACDB-2DAF2919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0" y="162387"/>
            <a:ext cx="8159825" cy="663947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funzioni del tipo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endParaRPr lang="it-IT" altLang="it-IT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B3CA0586-40D5-ED40-9C35-612108964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35171B-9BEB-F24A-86B6-9156850D1E1D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3556" name="Footer Placeholder 6">
            <a:extLst>
              <a:ext uri="{FF2B5EF4-FFF2-40B4-BE49-F238E27FC236}">
                <a16:creationId xmlns:a16="http://schemas.microsoft.com/office/drawing/2014/main" id="{66EA447D-CE38-C746-A603-3B7A9C6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Bruna Cavallaro, 2024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CFE0F46-ABC6-6C4A-BF66-430104AEAEBF}"/>
              </a:ext>
            </a:extLst>
          </p:cNvPr>
          <p:cNvGrpSpPr/>
          <p:nvPr/>
        </p:nvGrpSpPr>
        <p:grpSpPr>
          <a:xfrm>
            <a:off x="203620" y="972242"/>
            <a:ext cx="8894566" cy="5374724"/>
            <a:chOff x="213791" y="979508"/>
            <a:chExt cx="8894566" cy="5374724"/>
          </a:xfrm>
        </p:grpSpPr>
        <p:sp>
          <p:nvSpPr>
            <p:cNvPr id="23559" name="TextBox 9">
              <a:extLst>
                <a:ext uri="{FF2B5EF4-FFF2-40B4-BE49-F238E27FC236}">
                  <a16:creationId xmlns:a16="http://schemas.microsoft.com/office/drawing/2014/main" id="{E60C3543-DE60-694E-9414-F6C24CD02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877" y="5831012"/>
              <a:ext cx="8734702" cy="523220"/>
            </a:xfrm>
            <a:prstGeom prst="rect">
              <a:avLst/>
            </a:prstGeom>
            <a:solidFill>
              <a:srgbClr val="FFFEE8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Le curve ottenute sono tutte parabole con equazione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07A27B0-FAEF-7B48-B277-3FAFC443E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791" y="979508"/>
              <a:ext cx="2628900" cy="2131002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7AF93E1-35B0-DC4C-AC53-08099AFC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791" y="3284984"/>
              <a:ext cx="2593084" cy="2193398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16A7487-974B-5E46-B489-BA87E2A63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98"/>
            <a:stretch/>
          </p:blipFill>
          <p:spPr>
            <a:xfrm>
              <a:off x="3198967" y="979508"/>
              <a:ext cx="2655096" cy="2126418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CC6C51F1-4D48-8045-AF73-DCADC5260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4460" y="3300892"/>
              <a:ext cx="2655096" cy="2361211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F1B5AEA-71A9-5C4C-B97B-C9C586D9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3792" y="1002606"/>
              <a:ext cx="2728837" cy="2087321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C17F363-7216-D747-8524-0ECB8261F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4072" y="3320506"/>
              <a:ext cx="2884285" cy="2341597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080191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35722</TotalTime>
  <Words>702</Words>
  <Application>Microsoft Macintosh PowerPoint</Application>
  <PresentationFormat>Presentazione su schermo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Cambria Math</vt:lpstr>
      <vt:lpstr>Times New Roman</vt:lpstr>
      <vt:lpstr>Struttura predefinita</vt:lpstr>
      <vt:lpstr>Grafico di funzioni del tipo y = ax2</vt:lpstr>
      <vt:lpstr>Realtà e scienze suggeriscono varie situazioni da esaminare </vt:lpstr>
      <vt:lpstr>Lo spazio di frenata</vt:lpstr>
      <vt:lpstr>Spazio di frenata e velocità</vt:lpstr>
      <vt:lpstr>Un grafico per risolvere un problema</vt:lpstr>
      <vt:lpstr>Una legge suggerita dalla fisica</vt:lpstr>
      <vt:lpstr>Una legge suggerita dalla geometria</vt:lpstr>
      <vt:lpstr>Realtà  e scienze</vt:lpstr>
      <vt:lpstr>Grafici di funzioni del tipo y = ax2 </vt:lpstr>
      <vt:lpstr>Grafici di y = ax2 con a positivo</vt:lpstr>
      <vt:lpstr>Grafici di y = ax2 con a negativo</vt:lpstr>
      <vt:lpstr>Grafico di y = ax2 con a = 0</vt:lpstr>
      <vt:lpstr>Che cosa rimane fisso in tutte le parabole?</vt:lpstr>
      <vt:lpstr>Osservare parabole in movimento</vt:lpstr>
      <vt:lpstr>Come disegnare parabole con carta e penna</vt:lpstr>
      <vt:lpstr>Attività</vt:lpstr>
      <vt:lpstr>Che cosa hai trovato</vt:lpstr>
      <vt:lpstr>Quesito 1</vt:lpstr>
      <vt:lpstr>Quesito 1</vt:lpstr>
      <vt:lpstr>Quesito 2</vt:lpstr>
      <vt:lpstr>Quesito 3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1111</cp:revision>
  <cp:lastPrinted>2021-05-18T09:07:48Z</cp:lastPrinted>
  <dcterms:created xsi:type="dcterms:W3CDTF">2013-06-24T09:02:23Z</dcterms:created>
  <dcterms:modified xsi:type="dcterms:W3CDTF">2024-03-27T09:11:09Z</dcterms:modified>
  <cp:category/>
</cp:coreProperties>
</file>