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7" r:id="rId3"/>
    <p:sldId id="387" r:id="rId4"/>
    <p:sldId id="388" r:id="rId5"/>
    <p:sldId id="406" r:id="rId6"/>
    <p:sldId id="389" r:id="rId7"/>
    <p:sldId id="390" r:id="rId8"/>
    <p:sldId id="391" r:id="rId9"/>
    <p:sldId id="269" r:id="rId10"/>
    <p:sldId id="392" r:id="rId11"/>
    <p:sldId id="351" r:id="rId12"/>
    <p:sldId id="378" r:id="rId13"/>
    <p:sldId id="379" r:id="rId14"/>
    <p:sldId id="382" r:id="rId15"/>
    <p:sldId id="381" r:id="rId16"/>
    <p:sldId id="380" r:id="rId17"/>
    <p:sldId id="385" r:id="rId18"/>
    <p:sldId id="394" r:id="rId19"/>
    <p:sldId id="395" r:id="rId20"/>
    <p:sldId id="398" r:id="rId21"/>
    <p:sldId id="399" r:id="rId22"/>
    <p:sldId id="397" r:id="rId23"/>
    <p:sldId id="400" r:id="rId24"/>
    <p:sldId id="375" r:id="rId25"/>
    <p:sldId id="376" r:id="rId26"/>
    <p:sldId id="393" r:id="rId27"/>
    <p:sldId id="407" r:id="rId28"/>
    <p:sldId id="401" r:id="rId29"/>
    <p:sldId id="404" r:id="rId30"/>
    <p:sldId id="403" r:id="rId3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8"/>
    <p:restoredTop sz="94740"/>
  </p:normalViewPr>
  <p:slideViewPr>
    <p:cSldViewPr>
      <p:cViewPr varScale="1">
        <p:scale>
          <a:sx n="119" d="100"/>
          <a:sy n="119" d="100"/>
        </p:scale>
        <p:origin x="14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95EB0D-B169-A343-86CD-3C49A9A8EE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6F0EB-BB4F-2444-AE2F-9A1E088BC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176BA9-9848-FA4C-B050-E1B570E9F531}" type="datetime1">
              <a:rPr lang="it-IT" altLang="it-IT"/>
              <a:pPr/>
              <a:t>23/04/21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A5DE-3A24-BA4A-9A14-44C6F79453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09B3A-700E-7449-9D51-7FC357FE20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F322CD-E4FC-2949-8615-75DBB584540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28A0872-9B0F-9446-A4D8-007D0E8644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2C450AE-7FA0-8440-967A-83BFFC74D5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1A8EBE0-0F0F-0C43-9128-66A7EB1BF5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2081B9EB-E268-8A42-ADA6-42DE2EA49B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0AB4651-9C83-A54A-A485-AD7751E010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A2DFC172-2C78-B04C-B170-58373E487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3540F2-8CE3-B848-ACCC-ECD45B07A74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0A24182-7EE2-0748-83E0-0D385F61E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F626933-25D6-9F4E-BB28-E180A4E9C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A632F1D-B754-804C-BD3D-55A167F90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7D7557-051A-CB4A-81A0-ACFEB68FC0F7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3DBE69A-6911-8F47-B7F6-CCE33830D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F33DE0E-6F6A-D94E-9CDE-F358978D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C590E16-19C4-A644-8985-AD61D2E31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6BD9BC-825D-C04C-B30C-886BD0B08B58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F258B012-5DC5-8145-9D89-FB740F9EA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78287A6-1DC6-B24D-BE1A-468B1C1EE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8339047-671D-4E4C-9F44-D4F328349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B3B1D8-4F01-174E-9BB2-45A4242553B7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B5297ED-D76A-4E4C-8B3A-B5BF5B8B3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61DE6A4-4BB1-EA44-874F-E2050B6A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43B3345B-1C00-FA4D-A1DD-F4CDCB062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9CDA47-1EFF-3E43-9E08-E579CA1E8F74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5AD7AB39-EEF6-E84A-846F-CA86F7F0F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E71B550-086F-F743-9AC7-83F722A04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EF9A7E33-4471-6B4F-9D21-DF233A566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720EFD-00C0-074D-A885-C2934176D298}" type="slidenum">
              <a:rPr lang="it-IT" altLang="it-IT" sz="1200"/>
              <a:pPr eaLnBrk="1" hangingPunct="1"/>
              <a:t>22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962D94BA-EA6B-A349-B271-26C83E5F3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A1C41A3-8536-B54A-881D-7802D207A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85F4A51E-2634-3249-B822-DDCC29216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91F495-43EA-884B-B902-8B2C4D0FFEB4}" type="slidenum">
              <a:rPr lang="it-IT" altLang="it-IT" sz="1200"/>
              <a:pPr eaLnBrk="1" hangingPunct="1"/>
              <a:t>23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DEE387C-771A-B847-81DB-4CA35FDFB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93A71D4-4FFC-3147-BDE3-8E6FD2D8B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A314B02-B3ED-094B-8BAE-3673A870D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3226C8-FF5A-F64A-B364-C58649832EFD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5E11A10-DA36-EB49-A96A-2B30E22B8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296B003-8CE6-5D4B-915D-F1E88B42E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9268CC6-0A7E-7B46-B2CA-9E2A506E9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9CBDEC-AD3F-F94A-B52A-E39F27417FEA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C5EFBBA-90DA-F44F-A472-DE16E515C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7CFF3BC-CCF0-8E42-B747-C5E563760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8EFC3AB-CCB9-D340-BE9A-78EB74014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580A4F-77FB-5E48-A2F9-E1DE3035647A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D95EEFE-477B-8E44-8F2A-320CFA4D4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E8C960D-9DA5-5440-AC40-062D4900A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41376A8-0F70-374C-BA47-B3C3600BE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2D1D0E-8936-CD4A-84E0-6E63BA40B07B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3853537-7C59-0B41-835A-FEB869099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C32D3F3-5CD0-4044-BA03-48F20007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FEEC625-1C60-2B40-94E2-33AB61164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9D2120-2939-004E-85B4-6638597AF901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27FC0B5-2D51-BF4B-B921-7903DF66B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DAEAFD5-37D4-AD4D-9D5E-DF066B34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3CEDB55-4C9E-294A-BBC2-8D75B1BDD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8AD547-5206-714D-970A-7A3BE20E503C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C17A33A-3225-6343-985C-AA87FFFC7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25FD64A-025C-014E-9F68-A2FB2F993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D2190E1-06C5-2F45-BE31-0E4F64983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C54B72-B883-2047-A272-7CCF361E9929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B0B1A74-F25A-924F-876F-6ABDF3AF1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DE7BE02-6502-354A-851B-8DD7CDC47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0452377-A6B5-E940-9901-F76CEAFE8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058B44-7C9E-6B4F-BD9B-9CABB0C5377E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5286BE-A527-EF46-B1A8-D643D3828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01CF43-F618-C144-AC9F-9AE5D6295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6EC6D3-4DF9-8244-A1D7-EAC1E65C3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20C10-FBFB-A34C-A4DC-C80F85D698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590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C63B98-3F2A-B543-9C4F-CA1BDF533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02407-7048-D74E-BFC2-E98CD998D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76BBB3-1D5E-244C-B8F7-DEA2732C1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9C27E-2FD5-AE43-9E7F-EDBE8D7BD9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214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6868A-5AE5-A046-BCF0-8BF97BECC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B74A0E-B3F4-744E-8905-E2320829D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3FB65A-318E-E049-9B90-656EE2594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0BDC9-D009-8640-B508-B2E8CEF1ED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69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947BF-5A84-A74D-9568-DDC3A2901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F37C4-9C90-F147-B667-1F190C1F5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9E380-123A-A146-A26F-D9FFDBB6A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1B966-B46A-9B44-A0F1-EF407C7943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519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B81197-0F13-4440-A26F-569C73099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E0E08-8A1A-6C4A-819B-B455D3692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DA32F-0E9E-C64B-A5C5-1A49C74A4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DF0FE-3A8F-4F48-979B-BDA1DA01B5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844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C7BA5C-A7EB-6844-B8E8-16C0A92D5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476799-AE91-3E45-9467-69CB151AE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973D79-C86F-FB4D-9CBC-37045BD42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9C6DA-3992-F74E-B1E5-B0D538D8FD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105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3EAB1-3437-CA4F-A8B6-B3B28B549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63BCD-C6D1-EA44-9A37-0D1419A5A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F770D-8700-514A-A908-C6A6733C4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A03FA-D5BE-8146-A094-966750CE2A7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697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2F33C1-C05C-3844-B78C-BDA17153F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858927-9250-C347-9109-5AB682872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23253F-4893-1845-8DD4-1096EAC16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35D41-01CB-9747-97DB-12229D48C8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609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DE55AD-BAD2-C24C-A1E1-D8490A320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5B09F6-77DA-8C4B-9C99-BCEBCF9B9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0A154-BDBA-1F47-8972-13B63F7E0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07EC-2B06-C541-BB81-6B26917F49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588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B0036C-B9A0-E64B-A425-68830AD44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427D91-C8DD-A242-ACD9-96E3CDCBF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08658F-9414-6045-8CAF-A60F4F24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7CA46-0837-DB4F-AB6D-3C3E02975A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182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F9207-10CB-154C-A149-41F212886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3FB87-C022-C64D-9152-9564EE802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CB13B-6802-7E4F-A69B-1ABDE44C7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DA290-6E4C-FC4E-BF79-CBAB0C6969E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811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B84B8-EB70-9D43-950F-EA83BD5FE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17325-1D76-074A-A55C-4878CDC84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0E23C-4939-9A4A-A1CF-E1CF5E7EC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7B684-DF8E-2D49-811B-E7DEC48568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298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DC62A8-39DD-CE43-9C22-7BB571094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BF750B-B10C-4B4B-A47D-3C91268C3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EA46B7-340D-D244-9EB2-FE34B7443A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52FB0E-5750-EC4C-AAEA-FB732CB0B8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304F3A-B3EB-324A-9068-C109B8C50A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4784B4-8F63-414D-98BC-B0E70D2C3E4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F9112542-C6CE-3548-824A-3D12B263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F3B798-412D-D14A-8B11-5E83D53CF378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sp>
        <p:nvSpPr>
          <p:cNvPr id="16387" name="Footer Placeholder 5">
            <a:extLst>
              <a:ext uri="{FF2B5EF4-FFF2-40B4-BE49-F238E27FC236}">
                <a16:creationId xmlns:a16="http://schemas.microsoft.com/office/drawing/2014/main" id="{6FD1880C-AB08-6047-9060-6F45C766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16388" name="Title 5">
            <a:extLst>
              <a:ext uri="{FF2B5EF4-FFF2-40B4-BE49-F238E27FC236}">
                <a16:creationId xmlns:a16="http://schemas.microsoft.com/office/drawing/2014/main" id="{56C25638-52B8-1D41-A67F-125461BE6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752600"/>
            <a:ext cx="7391400" cy="1470025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Algebra dei limiti finiti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85EC3478-B301-084D-B881-CFC99310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45225"/>
            <a:ext cx="438472" cy="280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30B1DF-951E-7F43-B2F3-33AF9307CFDB}" type="slidenum">
              <a:rPr lang="it-IT" altLang="it-IT" sz="1400"/>
              <a:pPr eaLnBrk="1" hangingPunct="1"/>
              <a:t>10</a:t>
            </a:fld>
            <a:endParaRPr lang="it-IT" altLang="it-IT" sz="1400" dirty="0"/>
          </a:p>
        </p:txBody>
      </p:sp>
      <p:sp>
        <p:nvSpPr>
          <p:cNvPr id="30723" name="Footer Placeholder 5">
            <a:extLst>
              <a:ext uri="{FF2B5EF4-FFF2-40B4-BE49-F238E27FC236}">
                <a16:creationId xmlns:a16="http://schemas.microsoft.com/office/drawing/2014/main" id="{96327FB4-E23C-794E-AF7F-FFB52C55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0724" name="Title 5">
            <a:extLst>
              <a:ext uri="{FF2B5EF4-FFF2-40B4-BE49-F238E27FC236}">
                <a16:creationId xmlns:a16="http://schemas.microsoft.com/office/drawing/2014/main" id="{4A8CDA93-43DD-2348-9D4D-98350FBBD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548680"/>
            <a:ext cx="85344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</a:rPr>
              <a:t>Un problema aperto</a:t>
            </a:r>
            <a:br>
              <a:rPr lang="it-IT" altLang="it-IT" b="1" dirty="0">
                <a:solidFill>
                  <a:srgbClr val="FF0000"/>
                </a:solidFill>
              </a:rPr>
            </a:br>
            <a:br>
              <a:rPr lang="it-IT" altLang="it-IT" b="1" dirty="0">
                <a:solidFill>
                  <a:srgbClr val="FF0000"/>
                </a:solidFill>
              </a:rPr>
            </a:br>
            <a:endParaRPr lang="it-IT" altLang="it-IT" b="1" dirty="0">
              <a:solidFill>
                <a:srgbClr val="FF0000"/>
              </a:solidFill>
            </a:endParaRPr>
          </a:p>
        </p:txBody>
      </p:sp>
      <p:sp>
        <p:nvSpPr>
          <p:cNvPr id="30726" name="Rectangle 12">
            <a:extLst>
              <a:ext uri="{FF2B5EF4-FFF2-40B4-BE49-F238E27FC236}">
                <a16:creationId xmlns:a16="http://schemas.microsoft.com/office/drawing/2014/main" id="{D44BE545-81A5-1F43-B4BF-28D88796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Resta un problema aperto. 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Quali funzioni elementari scegliere?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La continuità dà una risposta importante. </a:t>
            </a:r>
          </a:p>
        </p:txBody>
      </p:sp>
      <p:pic>
        <p:nvPicPr>
          <p:cNvPr id="30727" name="Picture 13" descr="Lego_Bricks3.jpg">
            <a:extLst>
              <a:ext uri="{FF2B5EF4-FFF2-40B4-BE49-F238E27FC236}">
                <a16:creationId xmlns:a16="http://schemas.microsoft.com/office/drawing/2014/main" id="{299A70A1-0A84-9949-8298-E9620BB44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1143" r="4167" b="2322"/>
          <a:stretch>
            <a:fillRect/>
          </a:stretch>
        </p:blipFill>
        <p:spPr bwMode="auto">
          <a:xfrm>
            <a:off x="2267744" y="3389504"/>
            <a:ext cx="44196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6F79F5EF-5643-604E-9FC6-237F5A42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BE16B3-CCE7-9E46-94E4-41B9202C3B95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32771" name="Footer Placeholder 5">
            <a:extLst>
              <a:ext uri="{FF2B5EF4-FFF2-40B4-BE49-F238E27FC236}">
                <a16:creationId xmlns:a16="http://schemas.microsoft.com/office/drawing/2014/main" id="{9B373B06-4D9B-B048-B7F0-15CEDCF6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2772" name="Title 4">
            <a:extLst>
              <a:ext uri="{FF2B5EF4-FFF2-40B4-BE49-F238E27FC236}">
                <a16:creationId xmlns:a16="http://schemas.microsoft.com/office/drawing/2014/main" id="{0961DA48-E03F-F148-AAB2-276D7CAC9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3820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Funzione continua in un punto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32773" name="TextBox 13">
            <a:extLst>
              <a:ext uri="{FF2B5EF4-FFF2-40B4-BE49-F238E27FC236}">
                <a16:creationId xmlns:a16="http://schemas.microsoft.com/office/drawing/2014/main" id="{D6446C0B-2B0F-C842-B832-2522C4A17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00"/>
                </a:solidFill>
                <a:latin typeface="Arial Narrow" panose="020B0604020202020204" pitchFamily="34" charset="0"/>
              </a:rPr>
              <a:t>Un’unica condizione per stabilire se una funzione y = f(x) è continua in un suo punto di ascissa </a:t>
            </a:r>
            <a:r>
              <a:rPr lang="it-IT" altLang="it-IT" sz="3200" b="1" i="1">
                <a:solidFill>
                  <a:srgbClr val="000000"/>
                </a:solidFill>
                <a:latin typeface="Arial Narrow" panose="020B0604020202020204" pitchFamily="34" charset="0"/>
              </a:rPr>
              <a:t>a</a:t>
            </a:r>
            <a:r>
              <a:rPr lang="it-IT" altLang="it-IT" sz="3200" b="1">
                <a:solidFill>
                  <a:srgbClr val="000000"/>
                </a:solidFill>
                <a:latin typeface="Arial Narrow" panose="020B0604020202020204" pitchFamily="34" charset="0"/>
              </a:rPr>
              <a:t>.</a:t>
            </a:r>
          </a:p>
          <a:p>
            <a:pPr eaLnBrk="1" hangingPunct="1"/>
            <a:endParaRPr lang="it-IT" altLang="it-IT" sz="3200" b="1">
              <a:solidFill>
                <a:srgbClr val="000000"/>
              </a:solidFill>
            </a:endParaRP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493EC09D-C766-BB49-B4BE-A5A88854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144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>
                <a:solidFill>
                  <a:srgbClr val="0000FF"/>
                </a:solidFill>
              </a:rPr>
              <a:t>UNA SINTESI</a:t>
            </a:r>
          </a:p>
        </p:txBody>
      </p:sp>
      <p:pic>
        <p:nvPicPr>
          <p:cNvPr id="32775" name="Picture 7" descr="Limiti2_Presenta2aS.jpg">
            <a:extLst>
              <a:ext uri="{FF2B5EF4-FFF2-40B4-BE49-F238E27FC236}">
                <a16:creationId xmlns:a16="http://schemas.microsoft.com/office/drawing/2014/main" id="{441ECE0A-15E9-E849-9ABD-1DCFB438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5486400" cy="13446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Box 31">
            <a:extLst>
              <a:ext uri="{FF2B5EF4-FFF2-40B4-BE49-F238E27FC236}">
                <a16:creationId xmlns:a16="http://schemas.microsoft.com/office/drawing/2014/main" id="{8C700D75-EED9-0D46-AA6F-53A3CBBB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648200"/>
            <a:ext cx="5715000" cy="13843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Grafico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Passo da una parte all’altra dell’ascissa </a:t>
            </a:r>
            <a:r>
              <a:rPr lang="it-IT" altLang="it-IT" sz="2800" b="1" i="1">
                <a:latin typeface="Arial Narrow" panose="020B0604020202020204" pitchFamily="34" charset="0"/>
              </a:rPr>
              <a:t>a</a:t>
            </a:r>
            <a:r>
              <a:rPr lang="it-IT" altLang="it-IT" sz="2800" b="1">
                <a:latin typeface="Arial Narrow" panose="020B0604020202020204" pitchFamily="34" charset="0"/>
              </a:rPr>
              <a:t> senza alzare la penna dal foglio.</a:t>
            </a:r>
          </a:p>
        </p:txBody>
      </p:sp>
      <p:pic>
        <p:nvPicPr>
          <p:cNvPr id="36" name="Picture 35" descr="Schermata 2016-07-10 alle 10.27.07.png">
            <a:extLst>
              <a:ext uri="{FF2B5EF4-FFF2-40B4-BE49-F238E27FC236}">
                <a16:creationId xmlns:a16="http://schemas.microsoft.com/office/drawing/2014/main" id="{490A78E4-60C9-0B4B-BA4C-5B94E68A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95600"/>
            <a:ext cx="2286000" cy="350996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8370DEB0-2417-0F44-BAFB-68A62835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820B38-0537-E84B-B03E-34BAD7C97EE3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33795" name="Footer Placeholder 5">
            <a:extLst>
              <a:ext uri="{FF2B5EF4-FFF2-40B4-BE49-F238E27FC236}">
                <a16:creationId xmlns:a16="http://schemas.microsoft.com/office/drawing/2014/main" id="{94D3414C-AFF0-FE4D-B3FE-A0896001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3796" name="Title 4">
            <a:extLst>
              <a:ext uri="{FF2B5EF4-FFF2-40B4-BE49-F238E27FC236}">
                <a16:creationId xmlns:a16="http://schemas.microsoft.com/office/drawing/2014/main" id="{6BC9E9E4-E903-1142-84B9-1F1F9E9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Funzioni continue nell’insieme R dei reali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33797" name="TextBox 7">
            <a:extLst>
              <a:ext uri="{FF2B5EF4-FFF2-40B4-BE49-F238E27FC236}">
                <a16:creationId xmlns:a16="http://schemas.microsoft.com/office/drawing/2014/main" id="{DE9D2330-758A-904A-9136-F3327EB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7620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Penso a tutte le funzioni conosciute; ne trovo molte con un’importante caratteristica: sono continue nell’insieme R dei numeri reali.</a:t>
            </a:r>
          </a:p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Preciso meglio il significato di questa frase.</a:t>
            </a:r>
          </a:p>
          <a:p>
            <a:pPr eaLnBrk="1" hangingPunct="1"/>
            <a:endParaRPr lang="it-IT" altLang="it-IT" sz="3200" b="1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79BBAAC3-2E6C-6747-9993-AC006F58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533FF3-3719-374D-A386-BDA43BD4A1F5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34819" name="Footer Placeholder 5">
            <a:extLst>
              <a:ext uri="{FF2B5EF4-FFF2-40B4-BE49-F238E27FC236}">
                <a16:creationId xmlns:a16="http://schemas.microsoft.com/office/drawing/2014/main" id="{D16C7F7F-FAAA-D44B-9984-9638E7AB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4820" name="Title 4">
            <a:extLst>
              <a:ext uri="{FF2B5EF4-FFF2-40B4-BE49-F238E27FC236}">
                <a16:creationId xmlns:a16="http://schemas.microsoft.com/office/drawing/2014/main" id="{A0EDEBBB-5170-C94A-A7B4-CF19CF2F4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Funzione continua nell’insieme R dei reali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225E7C91-A10C-7345-A4F2-62BE4821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534400" cy="1015663"/>
          </a:xfrm>
          <a:prstGeom prst="rect">
            <a:avLst/>
          </a:prstGeom>
          <a:solidFill>
            <a:srgbClr val="FFFCE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000" b="1" dirty="0">
                <a:latin typeface="Arial Narrow" panose="020B0604020202020204" pitchFamily="34" charset="0"/>
              </a:rPr>
              <a:t>Una funzione è continua nell’insieme </a:t>
            </a:r>
            <a:r>
              <a:rPr lang="it-IT" altLang="it-IT" sz="3000" b="1" dirty="0" err="1">
                <a:latin typeface="Arial Narrow" panose="020B0604020202020204" pitchFamily="34" charset="0"/>
              </a:rPr>
              <a:t>R</a:t>
            </a:r>
            <a:r>
              <a:rPr lang="it-IT" altLang="it-IT" sz="3000" b="1" dirty="0">
                <a:latin typeface="Arial Narrow" panose="020B0604020202020204" pitchFamily="34" charset="0"/>
              </a:rPr>
              <a:t> dei numeri reali, se è continua in tutti i suoi punti di ascissa </a:t>
            </a:r>
            <a:r>
              <a:rPr lang="it-IT" alt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000" b="1" dirty="0">
                <a:latin typeface="Arial Narrow" panose="020B0604020202020204" pitchFamily="34" charset="0"/>
              </a:rPr>
              <a:t> reale.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474CE4-8C74-7747-AF34-C134B145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68158"/>
            <a:ext cx="6428273" cy="4313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46AACB5C-2F1A-5142-81DB-C94AE3AA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BF2F89-D273-E84F-901D-83599BA7A32A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35843" name="Footer Placeholder 5">
            <a:extLst>
              <a:ext uri="{FF2B5EF4-FFF2-40B4-BE49-F238E27FC236}">
                <a16:creationId xmlns:a16="http://schemas.microsoft.com/office/drawing/2014/main" id="{B012CEA6-8822-C24C-9545-F75B8B9B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5844" name="Title 4">
            <a:extLst>
              <a:ext uri="{FF2B5EF4-FFF2-40B4-BE49-F238E27FC236}">
                <a16:creationId xmlns:a16="http://schemas.microsoft.com/office/drawing/2014/main" id="{BFD489EB-067D-5C42-8EED-E29483B2B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3400"/>
            <a:ext cx="8839200" cy="838200"/>
          </a:xfrm>
        </p:spPr>
        <p:txBody>
          <a:bodyPr anchor="t"/>
          <a:lstStyle/>
          <a:p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Funzioni continue e calcolo di limiti</a:t>
            </a:r>
            <a:endParaRPr lang="it-IT" altLang="it-IT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35845" name="TextBox 12">
            <a:extLst>
              <a:ext uri="{FF2B5EF4-FFF2-40B4-BE49-F238E27FC236}">
                <a16:creationId xmlns:a16="http://schemas.microsoft.com/office/drawing/2014/main" id="{21134F21-8A86-E849-A58F-F3F2CD21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Ecco un primo procedimento basato sulla continuità.</a:t>
            </a:r>
          </a:p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      Per calcolare il limite per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Arial Narrow" panose="020B0604020202020204" pitchFamily="34" charset="0"/>
              </a:rPr>
              <a:t> che tende ad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</a:p>
        </p:txBody>
      </p:sp>
      <p:pic>
        <p:nvPicPr>
          <p:cNvPr id="35846" name="Picture 13" descr="Schermata 2016-07-28 alle 15.05.09.png">
            <a:extLst>
              <a:ext uri="{FF2B5EF4-FFF2-40B4-BE49-F238E27FC236}">
                <a16:creationId xmlns:a16="http://schemas.microsoft.com/office/drawing/2014/main" id="{90611337-A221-F042-A40C-54A9820B6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b="7143"/>
          <a:stretch>
            <a:fillRect/>
          </a:stretch>
        </p:blipFill>
        <p:spPr bwMode="auto">
          <a:xfrm>
            <a:off x="990600" y="4114800"/>
            <a:ext cx="7010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4">
            <a:extLst>
              <a:ext uri="{FF2B5EF4-FFF2-40B4-BE49-F238E27FC236}">
                <a16:creationId xmlns:a16="http://schemas.microsoft.com/office/drawing/2014/main" id="{304D6154-1ECF-8C42-A6E2-0C3AD61C1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930775"/>
            <a:ext cx="1676400" cy="708025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Per qualunque numero reale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820849F6-8909-174C-8059-8B3688AE1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3429000" cy="685800"/>
          </a:xfrm>
          <a:prstGeom prst="wedgeEllipseCallout">
            <a:avLst>
              <a:gd name="adj1" fmla="val -15519"/>
              <a:gd name="adj2" fmla="val 140431"/>
            </a:avLst>
          </a:prstGeom>
          <a:solidFill>
            <a:srgbClr val="FFFCEE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Arial Narrow" panose="020B0604020202020204" pitchFamily="34" charset="0"/>
              </a:rPr>
              <a:t>Se f(x) è continua in R 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A5AF1586-8159-384C-875A-45724FEC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71800"/>
            <a:ext cx="2514600" cy="914400"/>
          </a:xfrm>
          <a:prstGeom prst="wedgeEllipseCallout">
            <a:avLst>
              <a:gd name="adj1" fmla="val 12731"/>
              <a:gd name="adj2" fmla="val 97222"/>
            </a:avLst>
          </a:prstGeom>
          <a:solidFill>
            <a:srgbClr val="FFFCEE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Arial Narrow" panose="020B0604020202020204" pitchFamily="34" charset="0"/>
              </a:rPr>
              <a:t>basta sostituire </a:t>
            </a:r>
            <a:r>
              <a:rPr lang="it-IT" altLang="it-IT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b="1">
                <a:solidFill>
                  <a:srgbClr val="000000"/>
                </a:solidFill>
                <a:latin typeface="Arial Narrow" panose="020B0604020202020204" pitchFamily="34" charset="0"/>
              </a:rPr>
              <a:t> al posto di </a:t>
            </a:r>
            <a:r>
              <a:rPr lang="it-IT" altLang="it-IT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758113EB-4AA0-AE48-AB99-BAA20F89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6663B5-D324-D54A-B64B-AEBC5CD852B4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36867" name="Footer Placeholder 5">
            <a:extLst>
              <a:ext uri="{FF2B5EF4-FFF2-40B4-BE49-F238E27FC236}">
                <a16:creationId xmlns:a16="http://schemas.microsoft.com/office/drawing/2014/main" id="{C0CDEAB7-702A-FE4B-B850-D08E590B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6868" name="Title 4">
            <a:extLst>
              <a:ext uri="{FF2B5EF4-FFF2-40B4-BE49-F238E27FC236}">
                <a16:creationId xmlns:a16="http://schemas.microsoft.com/office/drawing/2014/main" id="{760F520F-BD04-0949-91A2-8D01A9DC2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8392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Funzioni continue nell’insieme </a:t>
            </a:r>
            <a:r>
              <a:rPr lang="it-IT" altLang="it-IT" sz="4000" b="1" dirty="0" err="1">
                <a:solidFill>
                  <a:srgbClr val="FF0000"/>
                </a:solidFill>
                <a:latin typeface="Arial Narrow" panose="020B0604020202020204" pitchFamily="34" charset="0"/>
              </a:rPr>
              <a:t>R</a:t>
            </a:r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 dei reali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0A8524A9-476A-5643-8A47-07D0B772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90600"/>
            <a:ext cx="35052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Funzioni elementari</a:t>
            </a:r>
            <a:endParaRPr lang="it-IT" altLang="it-IT" sz="3200" b="1">
              <a:solidFill>
                <a:srgbClr val="0000FF"/>
              </a:solidFill>
            </a:endParaRPr>
          </a:p>
        </p:txBody>
      </p:sp>
      <p:pic>
        <p:nvPicPr>
          <p:cNvPr id="8" name="Picture 7" descr="Schermata 2016-07-28 alle 10.32.54.png">
            <a:extLst>
              <a:ext uri="{FF2B5EF4-FFF2-40B4-BE49-F238E27FC236}">
                <a16:creationId xmlns:a16="http://schemas.microsoft.com/office/drawing/2014/main" id="{F8DECC83-B218-9349-BC8F-51239B53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2794000" cy="20447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Schermata 2016-07-28 alle 10.34.37.png">
            <a:extLst>
              <a:ext uri="{FF2B5EF4-FFF2-40B4-BE49-F238E27FC236}">
                <a16:creationId xmlns:a16="http://schemas.microsoft.com/office/drawing/2014/main" id="{0DC3D4EC-7D71-5E4A-BC63-390C7CDF5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52600"/>
            <a:ext cx="2592388" cy="2682875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 descr="Schermata 2016-07-28 alle 10.37.50.png">
            <a:extLst>
              <a:ext uri="{FF2B5EF4-FFF2-40B4-BE49-F238E27FC236}">
                <a16:creationId xmlns:a16="http://schemas.microsoft.com/office/drawing/2014/main" id="{CFE510B5-4A6B-E14B-8DF7-76BEF5B10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057400"/>
            <a:ext cx="2638425" cy="239236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36873" name="Picture 10" descr="Schermata 2016-07-28 alle 10.42.51.png">
            <a:extLst>
              <a:ext uri="{FF2B5EF4-FFF2-40B4-BE49-F238E27FC236}">
                <a16:creationId xmlns:a16="http://schemas.microsoft.com/office/drawing/2014/main" id="{07CC073D-60DF-4F4D-A1E9-5E85B0A6F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1225"/>
            <a:ext cx="5372100" cy="16795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TextBox 11">
            <a:extLst>
              <a:ext uri="{FF2B5EF4-FFF2-40B4-BE49-F238E27FC236}">
                <a16:creationId xmlns:a16="http://schemas.microsoft.com/office/drawing/2014/main" id="{74E621FC-F16F-9B49-BC9E-B675E31D9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27432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Funzione del tipo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altLang="it-IT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alt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numero reale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3B84F5E0-D935-9947-A70E-B8907E05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35F73A-C42B-3E44-8AA5-B1CAD17D4FD4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37891" name="Footer Placeholder 5">
            <a:extLst>
              <a:ext uri="{FF2B5EF4-FFF2-40B4-BE49-F238E27FC236}">
                <a16:creationId xmlns:a16="http://schemas.microsoft.com/office/drawing/2014/main" id="{30360D97-EDE1-3B46-8445-68A2DDEB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7892" name="Title 4">
            <a:extLst>
              <a:ext uri="{FF2B5EF4-FFF2-40B4-BE49-F238E27FC236}">
                <a16:creationId xmlns:a16="http://schemas.microsoft.com/office/drawing/2014/main" id="{E64D0448-4DA7-7144-8FDC-2A888814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Esempi di limiti ‘calcolati per continuità’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37893" name="Picture 14" descr="Schermata 2016-07-28 alle 15.05.09.png">
            <a:extLst>
              <a:ext uri="{FF2B5EF4-FFF2-40B4-BE49-F238E27FC236}">
                <a16:creationId xmlns:a16="http://schemas.microsoft.com/office/drawing/2014/main" id="{DA6A45F6-CBC2-A544-AF04-8DE23D629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b="7143"/>
          <a:stretch>
            <a:fillRect/>
          </a:stretch>
        </p:blipFill>
        <p:spPr bwMode="auto">
          <a:xfrm>
            <a:off x="381000" y="990600"/>
            <a:ext cx="7696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Schermata 2016-07-28 alle 18.54.03.png">
            <a:extLst>
              <a:ext uri="{FF2B5EF4-FFF2-40B4-BE49-F238E27FC236}">
                <a16:creationId xmlns:a16="http://schemas.microsoft.com/office/drawing/2014/main" id="{ADA0BC17-7690-BB4B-967F-B7FAB65F9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66405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 descr="Schermata 2016-07-28 alle 18.54.10.png">
            <a:extLst>
              <a:ext uri="{FF2B5EF4-FFF2-40B4-BE49-F238E27FC236}">
                <a16:creationId xmlns:a16="http://schemas.microsoft.com/office/drawing/2014/main" id="{1F12D13F-90C6-244A-91AF-E30B42888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785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Schermata 2016-07-29 alle 09.17.23.png">
            <a:extLst>
              <a:ext uri="{FF2B5EF4-FFF2-40B4-BE49-F238E27FC236}">
                <a16:creationId xmlns:a16="http://schemas.microsoft.com/office/drawing/2014/main" id="{484C4847-AC6B-C246-BE09-7A6DFE326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/>
          <a:stretch>
            <a:fillRect/>
          </a:stretch>
        </p:blipFill>
        <p:spPr bwMode="auto">
          <a:xfrm>
            <a:off x="914400" y="4876800"/>
            <a:ext cx="5930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0" descr="Schermata 2016-07-29 alle 09.19.09.png">
            <a:extLst>
              <a:ext uri="{FF2B5EF4-FFF2-40B4-BE49-F238E27FC236}">
                <a16:creationId xmlns:a16="http://schemas.microsoft.com/office/drawing/2014/main" id="{29A8D04B-B5F9-D64F-A8AE-0967BF625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19800"/>
            <a:ext cx="581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EB0E37E-C0AA-0540-A65C-712E5F2C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3862CD-32BA-684A-9285-78ADCCC03FB3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38915" name="Footer Placeholder 5">
            <a:extLst>
              <a:ext uri="{FF2B5EF4-FFF2-40B4-BE49-F238E27FC236}">
                <a16:creationId xmlns:a16="http://schemas.microsoft.com/office/drawing/2014/main" id="{12EBECD7-BC3F-DA42-9361-9C927342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8916" name="TextBox 5">
            <a:extLst>
              <a:ext uri="{FF2B5EF4-FFF2-40B4-BE49-F238E27FC236}">
                <a16:creationId xmlns:a16="http://schemas.microsoft.com/office/drawing/2014/main" id="{6CBF69EE-2648-4343-92F1-E0B675C1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43163"/>
            <a:ext cx="8534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400" b="1">
                <a:latin typeface="Arial Narrow" panose="020B0604020202020204" pitchFamily="34" charset="0"/>
              </a:rPr>
              <a:t>No!  Perché l’algebra dei limiti porta a organizzare un’</a:t>
            </a:r>
            <a:r>
              <a:rPr lang="it-IT" altLang="it-IT" sz="3400" b="1" i="1">
                <a:solidFill>
                  <a:srgbClr val="0000FF"/>
                </a:solidFill>
                <a:latin typeface="Arial Narrow" panose="020B0604020202020204" pitchFamily="34" charset="0"/>
              </a:rPr>
              <a:t>Algebra delle funzioni continue</a:t>
            </a:r>
            <a:r>
              <a:rPr lang="it-IT" altLang="it-IT" sz="3400" b="1">
                <a:latin typeface="Arial Narrow" panose="020B0604020202020204" pitchFamily="34" charset="0"/>
              </a:rPr>
              <a:t>. </a:t>
            </a:r>
          </a:p>
        </p:txBody>
      </p:sp>
      <p:sp>
        <p:nvSpPr>
          <p:cNvPr id="38917" name="Title 6">
            <a:extLst>
              <a:ext uri="{FF2B5EF4-FFF2-40B4-BE49-F238E27FC236}">
                <a16:creationId xmlns:a16="http://schemas.microsoft.com/office/drawing/2014/main" id="{734D2E18-6155-B14D-B998-94AE9256A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Il procedimento è valido solo per queste quattro funzioni elementari?   </a:t>
            </a:r>
            <a:b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</a:br>
            <a:endParaRPr lang="it-IT" alt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3D73536D-2175-5E41-8926-B1438DF7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7358D2-6586-AB49-A093-3FE82D18E788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39939" name="Footer Placeholder 5">
            <a:extLst>
              <a:ext uri="{FF2B5EF4-FFF2-40B4-BE49-F238E27FC236}">
                <a16:creationId xmlns:a16="http://schemas.microsoft.com/office/drawing/2014/main" id="{6BC0CC01-01F6-6142-AFD1-309317C3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9940" name="Title 5">
            <a:extLst>
              <a:ext uri="{FF2B5EF4-FFF2-40B4-BE49-F238E27FC236}">
                <a16:creationId xmlns:a16="http://schemas.microsoft.com/office/drawing/2014/main" id="{1AFF41D5-D04B-5340-8C93-DE2DB61F2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Algebra delle funzioni continue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39941" name="TextBox 7">
            <a:extLst>
              <a:ext uri="{FF2B5EF4-FFF2-40B4-BE49-F238E27FC236}">
                <a16:creationId xmlns:a16="http://schemas.microsoft.com/office/drawing/2014/main" id="{15E46762-8781-F94A-92AD-58613298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229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 sono date due funzioni </a:t>
            </a:r>
            <a:r>
              <a:rPr lang="it-IT" altLang="it-IT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f</a:t>
            </a:r>
            <a:r>
              <a:rPr lang="it-IT" altLang="it-IT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it-IT" altLang="it-IT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g</a:t>
            </a:r>
            <a:r>
              <a:rPr lang="it-IT" altLang="it-IT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) continue nell’insieme </a:t>
            </a:r>
            <a:r>
              <a:rPr lang="it-IT" altLang="it-IT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dei numeri reali,  </a:t>
            </a:r>
          </a:p>
        </p:txBody>
      </p:sp>
      <p:sp>
        <p:nvSpPr>
          <p:cNvPr id="39942" name="Rectangle 12">
            <a:extLst>
              <a:ext uri="{FF2B5EF4-FFF2-40B4-BE49-F238E27FC236}">
                <a16:creationId xmlns:a16="http://schemas.microsoft.com/office/drawing/2014/main" id="{22B857AE-07A8-8E43-8C21-0F2C84DC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891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allora sono continue in </a:t>
            </a:r>
            <a:r>
              <a:rPr lang="it-IT" altLang="it-IT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le seguenti funzioni:  </a:t>
            </a:r>
          </a:p>
        </p:txBody>
      </p:sp>
      <p:sp>
        <p:nvSpPr>
          <p:cNvPr id="39943" name="TextBox 14">
            <a:extLst>
              <a:ext uri="{FF2B5EF4-FFF2-40B4-BE49-F238E27FC236}">
                <a16:creationId xmlns:a16="http://schemas.microsoft.com/office/drawing/2014/main" id="{001EC859-8044-894A-8278-D849ED5B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886200"/>
            <a:ext cx="1828800" cy="838200"/>
          </a:xfrm>
          <a:prstGeom prst="rect">
            <a:avLst/>
          </a:prstGeom>
          <a:solidFill>
            <a:srgbClr val="FFFCEE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Non posso dividere per 0 </a:t>
            </a:r>
          </a:p>
        </p:txBody>
      </p:sp>
      <p:pic>
        <p:nvPicPr>
          <p:cNvPr id="39944" name="Picture 13" descr="Schermata 2016-08-01 alle 11.04.04.png">
            <a:extLst>
              <a:ext uri="{FF2B5EF4-FFF2-40B4-BE49-F238E27FC236}">
                <a16:creationId xmlns:a16="http://schemas.microsoft.com/office/drawing/2014/main" id="{ABE16ABD-BAA4-2543-A49F-485EB2B1F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66294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C031ED-52DA-7347-A15E-5E8638D77781}"/>
              </a:ext>
            </a:extLst>
          </p:cNvPr>
          <p:cNvCxnSpPr>
            <a:cxnSpLocks noChangeShapeType="1"/>
            <a:stCxn id="39943" idx="1"/>
          </p:cNvCxnSpPr>
          <p:nvPr/>
        </p:nvCxnSpPr>
        <p:spPr bwMode="auto">
          <a:xfrm rot="10800000">
            <a:off x="5257800" y="4038600"/>
            <a:ext cx="1828800" cy="2667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078E43-57C4-A94F-BCB7-30ED38BA2386}"/>
              </a:ext>
            </a:extLst>
          </p:cNvPr>
          <p:cNvCxnSpPr>
            <a:cxnSpLocks noChangeShapeType="1"/>
            <a:stCxn id="39943" idx="1"/>
          </p:cNvCxnSpPr>
          <p:nvPr/>
        </p:nvCxnSpPr>
        <p:spPr bwMode="auto">
          <a:xfrm rot="10800000" flipV="1">
            <a:off x="5257800" y="4305300"/>
            <a:ext cx="1828800" cy="6477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6E42E799-6174-D342-BD74-64DCBEAA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45225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BF1879-1D91-1E4D-9E7C-EEAE579550E3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41987" name="Footer Placeholder 5">
            <a:extLst>
              <a:ext uri="{FF2B5EF4-FFF2-40B4-BE49-F238E27FC236}">
                <a16:creationId xmlns:a16="http://schemas.microsoft.com/office/drawing/2014/main" id="{D721E50E-A2EF-314B-874E-96BCB18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41988" name="Title 5">
            <a:extLst>
              <a:ext uri="{FF2B5EF4-FFF2-40B4-BE49-F238E27FC236}">
                <a16:creationId xmlns:a16="http://schemas.microsoft.com/office/drawing/2014/main" id="{4349277F-AE23-F64C-8461-8A78E7087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Altri esempi di funzioni continue in R</a:t>
            </a:r>
            <a:r>
              <a:rPr lang="it-IT" altLang="it-IT" sz="4000" b="1">
                <a:solidFill>
                  <a:srgbClr val="FF0000"/>
                </a:solidFill>
              </a:rPr>
              <a:t> 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41989" name="TextBox 28">
            <a:extLst>
              <a:ext uri="{FF2B5EF4-FFF2-40B4-BE49-F238E27FC236}">
                <a16:creationId xmlns:a16="http://schemas.microsoft.com/office/drawing/2014/main" id="{3161ED8E-0B7D-AD45-BD13-F24EDD6C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5943600" cy="523875"/>
          </a:xfrm>
          <a:prstGeom prst="rect">
            <a:avLst/>
          </a:prstGeom>
          <a:solidFill>
            <a:srgbClr val="FFF8EB"/>
          </a:solidFill>
          <a:ln w="31750">
            <a:solidFill>
              <a:srgbClr val="FF0000">
                <a:alpha val="9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n−1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n−1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... +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endParaRPr lang="it-IT" altLang="it-IT" sz="1800"/>
          </a:p>
        </p:txBody>
      </p:sp>
      <p:sp>
        <p:nvSpPr>
          <p:cNvPr id="41990" name="TextBox 16">
            <a:extLst>
              <a:ext uri="{FF2B5EF4-FFF2-40B4-BE49-F238E27FC236}">
                <a16:creationId xmlns:a16="http://schemas.microsoft.com/office/drawing/2014/main" id="{CD069C64-858D-394E-BF4E-011978EE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Funzioni polinomiali, del tipo</a:t>
            </a:r>
          </a:p>
        </p:txBody>
      </p:sp>
      <p:sp>
        <p:nvSpPr>
          <p:cNvPr id="41991" name="TextBox 17">
            <a:extLst>
              <a:ext uri="{FF2B5EF4-FFF2-40B4-BE49-F238E27FC236}">
                <a16:creationId xmlns:a16="http://schemas.microsoft.com/office/drawing/2014/main" id="{26508F06-D1E0-2043-B80C-4527CA16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4352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[Ottenute a partire da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latin typeface="Arial Narrow" panose="020B0604020202020204" pitchFamily="34" charset="0"/>
              </a:rPr>
              <a:t>e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con addizioni e moltiplicazioni]</a:t>
            </a:r>
          </a:p>
        </p:txBody>
      </p:sp>
      <p:sp>
        <p:nvSpPr>
          <p:cNvPr id="41992" name="Rectangle 18">
            <a:extLst>
              <a:ext uri="{FF2B5EF4-FFF2-40B4-BE49-F238E27FC236}">
                <a16:creationId xmlns:a16="http://schemas.microsoft.com/office/drawing/2014/main" id="{13D6DDDB-4487-FB40-8168-F0F5AADDE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67200"/>
            <a:ext cx="438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Quozienti di polinomi, del tipo</a:t>
            </a:r>
          </a:p>
        </p:txBody>
      </p:sp>
      <p:pic>
        <p:nvPicPr>
          <p:cNvPr id="41993" name="Picture 11" descr="Schermata 2016-03-29 alle 13.07.46.png">
            <a:extLst>
              <a:ext uri="{FF2B5EF4-FFF2-40B4-BE49-F238E27FC236}">
                <a16:creationId xmlns:a16="http://schemas.microsoft.com/office/drawing/2014/main" id="{D3D2F777-88F9-3C44-97A9-DD87DAB6B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5257800" cy="955675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21">
            <a:extLst>
              <a:ext uri="{FF2B5EF4-FFF2-40B4-BE49-F238E27FC236}">
                <a16:creationId xmlns:a16="http://schemas.microsoft.com/office/drawing/2014/main" id="{4B6255A6-7682-8B48-B6C9-07283F97A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1500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[</a:t>
            </a:r>
            <a:r>
              <a:rPr lang="it-IT" altLang="it-IT" b="1">
                <a:latin typeface="Arial Narrow" panose="020B0604020202020204" pitchFamily="34" charset="0"/>
              </a:rPr>
              <a:t>Ottenute dai polinomi con la divisione</a:t>
            </a:r>
            <a:r>
              <a:rPr lang="it-IT" altLang="it-IT" sz="2800" b="1">
                <a:latin typeface="Arial Narrow" panose="020B0604020202020204" pitchFamily="34" charset="0"/>
              </a:rPr>
              <a:t>]</a:t>
            </a:r>
          </a:p>
        </p:txBody>
      </p:sp>
      <p:sp>
        <p:nvSpPr>
          <p:cNvPr id="41995" name="TextBox 22">
            <a:extLst>
              <a:ext uri="{FF2B5EF4-FFF2-40B4-BE49-F238E27FC236}">
                <a16:creationId xmlns:a16="http://schemas.microsoft.com/office/drawing/2014/main" id="{63E37EFE-0E0E-1F4E-9080-D9A31050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00600"/>
            <a:ext cx="2286000" cy="1200150"/>
          </a:xfrm>
          <a:prstGeom prst="rect">
            <a:avLst/>
          </a:prstGeom>
          <a:solidFill>
            <a:srgbClr val="FFFCEE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Sono esclusi dal dominio  gli zeri del denominatore </a:t>
            </a:r>
          </a:p>
        </p:txBody>
      </p:sp>
      <p:pic>
        <p:nvPicPr>
          <p:cNvPr id="41996" name="Picture 8" descr="Schermata 2016-03-28 alle 18.32.36.png">
            <a:extLst>
              <a:ext uri="{FF2B5EF4-FFF2-40B4-BE49-F238E27FC236}">
                <a16:creationId xmlns:a16="http://schemas.microsoft.com/office/drawing/2014/main" id="{876B47A0-851F-1C4C-8D08-0F9D2B724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895600" cy="228441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81AB3F75-727D-9943-A884-38E0307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389B05-DDF8-8D4F-9256-0A1FDFCD1267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8435" name="Footer Placeholder 5">
            <a:extLst>
              <a:ext uri="{FF2B5EF4-FFF2-40B4-BE49-F238E27FC236}">
                <a16:creationId xmlns:a16="http://schemas.microsoft.com/office/drawing/2014/main" id="{7CAFD43E-613B-1042-B5DD-1D880EB2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18436" name="Title 5">
            <a:extLst>
              <a:ext uri="{FF2B5EF4-FFF2-40B4-BE49-F238E27FC236}">
                <a16:creationId xmlns:a16="http://schemas.microsoft.com/office/drawing/2014/main" id="{10354A0A-5D08-D44C-9B97-42BF09BB0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534400" cy="9144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Limite di una funzione in un punto 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522E6EFB-3446-0446-BD76-6988DC962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800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latin typeface="Arial Narrow" panose="020B0604020202020204" pitchFamily="34" charset="0"/>
              </a:rPr>
              <a:t>Finora abbiamo valutato i limiti di funzioni in un punto con grafici e tabelle: rivediamo il procedimento su due esempi.</a:t>
            </a:r>
            <a:endParaRPr lang="it-IT" altLang="it-IT" sz="3600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DBC8936-3317-0A4E-8E6A-0E35B8C2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534150"/>
            <a:ext cx="4572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E7D250-6F85-134A-8E19-AD8566A4379D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44035" name="Footer Placeholder 5">
            <a:extLst>
              <a:ext uri="{FF2B5EF4-FFF2-40B4-BE49-F238E27FC236}">
                <a16:creationId xmlns:a16="http://schemas.microsoft.com/office/drawing/2014/main" id="{E5BC9567-F577-A04E-A4B0-F298271B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44036" name="Title 5">
            <a:extLst>
              <a:ext uri="{FF2B5EF4-FFF2-40B4-BE49-F238E27FC236}">
                <a16:creationId xmlns:a16="http://schemas.microsoft.com/office/drawing/2014/main" id="{8A0A1EE8-AF91-0042-8DE3-B7FE938D0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Altri esempi di funzioni continue in R</a:t>
            </a:r>
            <a:r>
              <a:rPr lang="it-IT" altLang="it-IT" sz="4000" b="1">
                <a:solidFill>
                  <a:srgbClr val="FF0000"/>
                </a:solidFill>
              </a:rPr>
              <a:t> 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44037" name="TextBox 11">
            <a:extLst>
              <a:ext uri="{FF2B5EF4-FFF2-40B4-BE49-F238E27FC236}">
                <a16:creationId xmlns:a16="http://schemas.microsoft.com/office/drawing/2014/main" id="{BDACDE94-AAD1-5D41-85D4-F423D381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14400"/>
            <a:ext cx="407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Inverse di funzioni continue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7FE7A1A-E5F6-5342-97FD-1A5C7C8E0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2438400" cy="685800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INVERSA</a:t>
            </a:r>
          </a:p>
        </p:txBody>
      </p:sp>
      <p:sp>
        <p:nvSpPr>
          <p:cNvPr id="44039" name="TextBox 23">
            <a:extLst>
              <a:ext uri="{FF2B5EF4-FFF2-40B4-BE49-F238E27FC236}">
                <a16:creationId xmlns:a16="http://schemas.microsoft.com/office/drawing/2014/main" id="{ADA1E491-2FF8-5646-AA77-DE8B776D5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96038"/>
            <a:ext cx="1752600" cy="461962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Dominio: R</a:t>
            </a:r>
          </a:p>
        </p:txBody>
      </p:sp>
      <p:sp>
        <p:nvSpPr>
          <p:cNvPr id="44040" name="Rectangle 28">
            <a:extLst>
              <a:ext uri="{FF2B5EF4-FFF2-40B4-BE49-F238E27FC236}">
                <a16:creationId xmlns:a16="http://schemas.microsoft.com/office/drawing/2014/main" id="{0C73F54A-E2D9-CB4A-97C7-9AA9063A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29000"/>
            <a:ext cx="2124075" cy="461963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Dominio: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≥ 0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896D9D20-B5A6-F046-A135-BBAC3EDB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257800"/>
            <a:ext cx="2514600" cy="762000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INVERSA</a:t>
            </a:r>
          </a:p>
        </p:txBody>
      </p:sp>
      <p:pic>
        <p:nvPicPr>
          <p:cNvPr id="44042" name="Picture 15">
            <a:extLst>
              <a:ext uri="{FF2B5EF4-FFF2-40B4-BE49-F238E27FC236}">
                <a16:creationId xmlns:a16="http://schemas.microsoft.com/office/drawing/2014/main" id="{BBAAFDC7-D23F-FF41-BEB8-43CABC2D0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2212975" cy="26130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Picture 18">
            <a:extLst>
              <a:ext uri="{FF2B5EF4-FFF2-40B4-BE49-F238E27FC236}">
                <a16:creationId xmlns:a16="http://schemas.microsoft.com/office/drawing/2014/main" id="{3FEE984B-AF07-3E4C-968D-DD313DE72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752725" cy="1666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7">
            <a:extLst>
              <a:ext uri="{FF2B5EF4-FFF2-40B4-BE49-F238E27FC236}">
                <a16:creationId xmlns:a16="http://schemas.microsoft.com/office/drawing/2014/main" id="{4123E6A3-C99D-524F-8A77-495736691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>
            <a:fillRect/>
          </a:stretch>
        </p:blipFill>
        <p:spPr bwMode="auto">
          <a:xfrm>
            <a:off x="914400" y="4289425"/>
            <a:ext cx="2400300" cy="23399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34" descr="Schermata 2016-08-02 alle 09.51.32.png">
            <a:extLst>
              <a:ext uri="{FF2B5EF4-FFF2-40B4-BE49-F238E27FC236}">
                <a16:creationId xmlns:a16="http://schemas.microsoft.com/office/drawing/2014/main" id="{A9C4E5FD-4265-C045-9387-68837AAEAA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763838" cy="22145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23A3DF84-197F-F349-90FF-E5EF6099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534150"/>
            <a:ext cx="4572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D234DE-EE87-3446-90BD-8AE723BFEAD5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sp>
        <p:nvSpPr>
          <p:cNvPr id="46083" name="Footer Placeholder 5">
            <a:extLst>
              <a:ext uri="{FF2B5EF4-FFF2-40B4-BE49-F238E27FC236}">
                <a16:creationId xmlns:a16="http://schemas.microsoft.com/office/drawing/2014/main" id="{C9F2B733-8243-294C-8918-B17EFDA7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46084" name="Title 5">
            <a:extLst>
              <a:ext uri="{FF2B5EF4-FFF2-40B4-BE49-F238E27FC236}">
                <a16:creationId xmlns:a16="http://schemas.microsoft.com/office/drawing/2014/main" id="{245D1E8C-5649-8B46-9433-B078ED47F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Altri esempi di funzioni continue in R</a:t>
            </a:r>
            <a:r>
              <a:rPr lang="it-IT" altLang="it-IT" sz="4000" b="1">
                <a:solidFill>
                  <a:srgbClr val="FF0000"/>
                </a:solidFill>
              </a:rPr>
              <a:t> 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46085" name="TextBox 11">
            <a:extLst>
              <a:ext uri="{FF2B5EF4-FFF2-40B4-BE49-F238E27FC236}">
                <a16:creationId xmlns:a16="http://schemas.microsoft.com/office/drawing/2014/main" id="{22EACDB2-C8FC-CC44-8B83-7F73C2F90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14400"/>
            <a:ext cx="407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Inverse di funzioni continue</a:t>
            </a:r>
          </a:p>
        </p:txBody>
      </p:sp>
      <p:pic>
        <p:nvPicPr>
          <p:cNvPr id="14" name="Picture 13" descr="Schermata 2016-03-27 alle 09.57.00.png">
            <a:extLst>
              <a:ext uri="{FF2B5EF4-FFF2-40B4-BE49-F238E27FC236}">
                <a16:creationId xmlns:a16="http://schemas.microsoft.com/office/drawing/2014/main" id="{6E63A450-7753-FD43-9B30-39CD3CD6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4214813" cy="179070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6087" name="Picture 18" descr="Schermata 2016-04-07 alle 12.31.16.png">
            <a:extLst>
              <a:ext uri="{FF2B5EF4-FFF2-40B4-BE49-F238E27FC236}">
                <a16:creationId xmlns:a16="http://schemas.microsoft.com/office/drawing/2014/main" id="{72CC0C7B-8654-7244-B3B6-7FD5F0E8C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314575" cy="21431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14F89A9D-9305-8F4F-86C0-D505B4705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09800"/>
            <a:ext cx="2438400" cy="685800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INVERSA</a:t>
            </a:r>
          </a:p>
        </p:txBody>
      </p:sp>
      <p:sp>
        <p:nvSpPr>
          <p:cNvPr id="46089" name="TextBox 23">
            <a:extLst>
              <a:ext uri="{FF2B5EF4-FFF2-40B4-BE49-F238E27FC236}">
                <a16:creationId xmlns:a16="http://schemas.microsoft.com/office/drawing/2014/main" id="{447024AE-B45F-DA46-ADB7-B1E6CD0B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172200"/>
            <a:ext cx="2286000" cy="461963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Dominio: [-1, 1]</a:t>
            </a:r>
          </a:p>
        </p:txBody>
      </p:sp>
      <p:pic>
        <p:nvPicPr>
          <p:cNvPr id="46090" name="Picture 16" descr="Schermata 2016-04-07 alle 12.23.41.png">
            <a:extLst>
              <a:ext uri="{FF2B5EF4-FFF2-40B4-BE49-F238E27FC236}">
                <a16:creationId xmlns:a16="http://schemas.microsoft.com/office/drawing/2014/main" id="{72B41AAD-B06A-9149-A81D-4486BB459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644775" cy="22780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7" descr="Schermata 2016-04-07 alle 12.26.56.png">
            <a:extLst>
              <a:ext uri="{FF2B5EF4-FFF2-40B4-BE49-F238E27FC236}">
                <a16:creationId xmlns:a16="http://schemas.microsoft.com/office/drawing/2014/main" id="{0456D3BC-BF67-2F42-9F24-22517DE79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547938" cy="17383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2" name="Rectangle 28">
            <a:extLst>
              <a:ext uri="{FF2B5EF4-FFF2-40B4-BE49-F238E27FC236}">
                <a16:creationId xmlns:a16="http://schemas.microsoft.com/office/drawing/2014/main" id="{D62B81FE-F27B-E048-B543-755BC73A7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352800"/>
            <a:ext cx="1831975" cy="461963"/>
          </a:xfrm>
          <a:prstGeom prst="rect">
            <a:avLst/>
          </a:prstGeom>
          <a:solidFill>
            <a:srgbClr val="FFF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Dominio: R</a:t>
            </a:r>
            <a:r>
              <a:rPr lang="it-IT" altLang="it-IT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it-IT" altLang="it-IT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A95FA7AD-BA61-9242-99FC-43721F5C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00600"/>
            <a:ext cx="1447800" cy="762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INVERSA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A7EDC879-3579-594D-A1B0-CF85928F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38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E2649A-D3A7-1D43-A565-C11A6B090212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sp>
        <p:nvSpPr>
          <p:cNvPr id="48131" name="Footer Placeholder 5">
            <a:extLst>
              <a:ext uri="{FF2B5EF4-FFF2-40B4-BE49-F238E27FC236}">
                <a16:creationId xmlns:a16="http://schemas.microsoft.com/office/drawing/2014/main" id="{D3CC8EBC-0900-D34E-80CA-94518C0E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48132" name="Title 5">
            <a:extLst>
              <a:ext uri="{FF2B5EF4-FFF2-40B4-BE49-F238E27FC236}">
                <a16:creationId xmlns:a16="http://schemas.microsoft.com/office/drawing/2014/main" id="{BE38D2A6-4AAF-7D4D-BA72-4167A99DA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Esempi di limiti calcolati per continuità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48133" name="TextBox 6">
            <a:extLst>
              <a:ext uri="{FF2B5EF4-FFF2-40B4-BE49-F238E27FC236}">
                <a16:creationId xmlns:a16="http://schemas.microsoft.com/office/drawing/2014/main" id="{0FBD9C13-2662-C148-A058-D003A4EE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906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Limiti di polinomi</a:t>
            </a:r>
          </a:p>
        </p:txBody>
      </p:sp>
      <p:pic>
        <p:nvPicPr>
          <p:cNvPr id="48134" name="Picture 7" descr="Schermata 2016-08-02 alle 09.58.58.png">
            <a:extLst>
              <a:ext uri="{FF2B5EF4-FFF2-40B4-BE49-F238E27FC236}">
                <a16:creationId xmlns:a16="http://schemas.microsoft.com/office/drawing/2014/main" id="{9EA10235-A269-014B-BB78-D8AF64D93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61849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Box 8">
            <a:extLst>
              <a:ext uri="{FF2B5EF4-FFF2-40B4-BE49-F238E27FC236}">
                <a16:creationId xmlns:a16="http://schemas.microsoft.com/office/drawing/2014/main" id="{E4BE6D3E-F1BA-C14B-B05C-36BEF1181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Limiti di quozienti di polinomi</a:t>
            </a:r>
          </a:p>
        </p:txBody>
      </p:sp>
      <p:pic>
        <p:nvPicPr>
          <p:cNvPr id="48136" name="Picture 9" descr="Schermata 2016-08-02 alle 10.08.23.png">
            <a:extLst>
              <a:ext uri="{FF2B5EF4-FFF2-40B4-BE49-F238E27FC236}">
                <a16:creationId xmlns:a16="http://schemas.microsoft.com/office/drawing/2014/main" id="{F575BBD2-268F-E540-A9F0-627EF2050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5616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60B2E303-A1AD-3E41-91FB-65D3CDCD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38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D1B74B-60F5-714F-9C1F-B8EEE90084C2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50179" name="Footer Placeholder 5">
            <a:extLst>
              <a:ext uri="{FF2B5EF4-FFF2-40B4-BE49-F238E27FC236}">
                <a16:creationId xmlns:a16="http://schemas.microsoft.com/office/drawing/2014/main" id="{AE17ECEE-EFE7-854A-8CEE-555DD935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0180" name="Title 5">
            <a:extLst>
              <a:ext uri="{FF2B5EF4-FFF2-40B4-BE49-F238E27FC236}">
                <a16:creationId xmlns:a16="http://schemas.microsoft.com/office/drawing/2014/main" id="{3BB815B8-D164-214C-97FF-6613A0AE7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0"/>
            <a:ext cx="8534400" cy="12954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Esempi di limiti che NON posso calcolare per continuità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50181" name="TextBox 8">
            <a:extLst>
              <a:ext uri="{FF2B5EF4-FFF2-40B4-BE49-F238E27FC236}">
                <a16:creationId xmlns:a16="http://schemas.microsoft.com/office/drawing/2014/main" id="{C5CD7303-80D3-9948-920A-42515CE76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Limiti di quozienti di polinomi</a:t>
            </a:r>
          </a:p>
        </p:txBody>
      </p:sp>
      <p:pic>
        <p:nvPicPr>
          <p:cNvPr id="50182" name="Picture 11" descr="Schermata 2016-08-02 alle 10.36.54.png">
            <a:extLst>
              <a:ext uri="{FF2B5EF4-FFF2-40B4-BE49-F238E27FC236}">
                <a16:creationId xmlns:a16="http://schemas.microsoft.com/office/drawing/2014/main" id="{96CEB51B-6692-0E41-BD91-567A1CA8B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556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2" descr="Schermata 2016-08-02 alle 10.34.28.png">
            <a:extLst>
              <a:ext uri="{FF2B5EF4-FFF2-40B4-BE49-F238E27FC236}">
                <a16:creationId xmlns:a16="http://schemas.microsoft.com/office/drawing/2014/main" id="{B0D9B5FD-2505-174C-8CB9-1C58AD9B2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971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3" descr="Schermata 2016-08-02 alle 10.34.17.png">
            <a:extLst>
              <a:ext uri="{FF2B5EF4-FFF2-40B4-BE49-F238E27FC236}">
                <a16:creationId xmlns:a16="http://schemas.microsoft.com/office/drawing/2014/main" id="{41FB479D-C2C3-B342-A044-86BEBB83F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895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Box 8">
            <a:extLst>
              <a:ext uri="{FF2B5EF4-FFF2-40B4-BE49-F238E27FC236}">
                <a16:creationId xmlns:a16="http://schemas.microsoft.com/office/drawing/2014/main" id="{E223F0BD-8095-A741-A0B8-6655E0061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91200"/>
            <a:ext cx="3352800" cy="461963"/>
          </a:xfrm>
          <a:prstGeom prst="rect">
            <a:avLst/>
          </a:prstGeom>
          <a:solidFill>
            <a:srgbClr val="FFFCEE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Non posso dividere per 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573A6F10-0C74-054D-9D23-503006F6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38C56D-49DB-B642-AEE2-1EDBDA5C2543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  <p:sp>
        <p:nvSpPr>
          <p:cNvPr id="52227" name="Footer Placeholder 6">
            <a:extLst>
              <a:ext uri="{FF2B5EF4-FFF2-40B4-BE49-F238E27FC236}">
                <a16:creationId xmlns:a16="http://schemas.microsoft.com/office/drawing/2014/main" id="{86AC2321-6858-454C-8029-7DB90A0E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2228" name="Rectangle 20">
            <a:extLst>
              <a:ext uri="{FF2B5EF4-FFF2-40B4-BE49-F238E27FC236}">
                <a16:creationId xmlns:a16="http://schemas.microsoft.com/office/drawing/2014/main" id="{96372E24-649A-3A46-A97E-D22ABFF0C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F6F58621-77FB-5941-8281-3F56E0D7D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1099207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 Narrow" panose="020B0604020202020204" pitchFamily="34" charset="0"/>
              </a:rPr>
              <a:t>Attività</a:t>
            </a:r>
          </a:p>
        </p:txBody>
      </p:sp>
      <p:sp>
        <p:nvSpPr>
          <p:cNvPr id="52232" name="TextBox 6">
            <a:extLst>
              <a:ext uri="{FF2B5EF4-FFF2-40B4-BE49-F238E27FC236}">
                <a16:creationId xmlns:a16="http://schemas.microsoft.com/office/drawing/2014/main" id="{492D1C78-A5F7-2943-9AF0-A02F3D2E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57" y="2348804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/>
              <a:t>Completa la scheda di lavoro per calcolare limiti con l’algebra dei limiti e delle funzioni continue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>
            <a:extLst>
              <a:ext uri="{FF2B5EF4-FFF2-40B4-BE49-F238E27FC236}">
                <a16:creationId xmlns:a16="http://schemas.microsoft.com/office/drawing/2014/main" id="{AFDABA35-F7A0-F84F-A904-05D81362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7B3570-EDA6-5B4B-88A6-2FCC0DA4D1AB}" type="slidenum">
              <a:rPr lang="it-IT" altLang="it-IT" sz="1400"/>
              <a:pPr eaLnBrk="1" hangingPunct="1"/>
              <a:t>25</a:t>
            </a:fld>
            <a:endParaRPr lang="it-IT" altLang="it-IT" sz="1400"/>
          </a:p>
        </p:txBody>
      </p:sp>
      <p:sp>
        <p:nvSpPr>
          <p:cNvPr id="53251" name="Footer Placeholder 6">
            <a:extLst>
              <a:ext uri="{FF2B5EF4-FFF2-40B4-BE49-F238E27FC236}">
                <a16:creationId xmlns:a16="http://schemas.microsoft.com/office/drawing/2014/main" id="{642E7680-7D8C-B540-9172-919898DF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3252" name="Rectangle 20">
            <a:extLst>
              <a:ext uri="{FF2B5EF4-FFF2-40B4-BE49-F238E27FC236}">
                <a16:creationId xmlns:a16="http://schemas.microsoft.com/office/drawing/2014/main" id="{53FFC56C-4403-3947-A0B7-E5D401CE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3253" name="Rectangle 2">
            <a:extLst>
              <a:ext uri="{FF2B5EF4-FFF2-40B4-BE49-F238E27FC236}">
                <a16:creationId xmlns:a16="http://schemas.microsoft.com/office/drawing/2014/main" id="{CD57B771-4006-EB45-97B2-54D597C5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574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Che cosa hai trovato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4C49A312-1F55-0746-BBBF-58A890AE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55FF1F-3DE5-0E45-AF4C-3A615A5DA744}" type="slidenum">
              <a:rPr lang="it-IT" altLang="it-IT" sz="1400"/>
              <a:pPr eaLnBrk="1" hangingPunct="1"/>
              <a:t>26</a:t>
            </a:fld>
            <a:endParaRPr lang="it-IT" altLang="it-IT" sz="1400"/>
          </a:p>
        </p:txBody>
      </p:sp>
      <p:sp>
        <p:nvSpPr>
          <p:cNvPr id="54275" name="Footer Placeholder 5">
            <a:extLst>
              <a:ext uri="{FF2B5EF4-FFF2-40B4-BE49-F238E27FC236}">
                <a16:creationId xmlns:a16="http://schemas.microsoft.com/office/drawing/2014/main" id="{BE55E112-5E31-6A4E-BF6F-65D5F6B8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4276" name="Title 4">
            <a:extLst>
              <a:ext uri="{FF2B5EF4-FFF2-40B4-BE49-F238E27FC236}">
                <a16:creationId xmlns:a16="http://schemas.microsoft.com/office/drawing/2014/main" id="{E7585049-1027-A24A-BB90-AED3704CF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53" y="429076"/>
            <a:ext cx="86106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Quesito 1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54277" name="TextBox 10">
            <a:extLst>
              <a:ext uri="{FF2B5EF4-FFF2-40B4-BE49-F238E27FC236}">
                <a16:creationId xmlns:a16="http://schemas.microsoft.com/office/drawing/2014/main" id="{DC31C6F6-2323-584D-8DF8-3D078A24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D95E13-CBE6-5841-9236-2D3E7472A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52"/>
          <a:stretch/>
        </p:blipFill>
        <p:spPr>
          <a:xfrm>
            <a:off x="304907" y="1425321"/>
            <a:ext cx="8381893" cy="4609895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2C0CE8C0-ABFA-224D-ABE0-2F095BD359F3}"/>
              </a:ext>
            </a:extLst>
          </p:cNvPr>
          <p:cNvGrpSpPr/>
          <p:nvPr/>
        </p:nvGrpSpPr>
        <p:grpSpPr>
          <a:xfrm>
            <a:off x="828210" y="4595057"/>
            <a:ext cx="1620180" cy="518865"/>
            <a:chOff x="828210" y="4077072"/>
            <a:chExt cx="1620180" cy="518865"/>
          </a:xfrm>
        </p:grpSpPr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4D2DD801-82DC-4342-9340-177AB0062267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2052346" y="4307905"/>
              <a:ext cx="288032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08525DE3-5AA7-B248-8392-CF90D0180B65}"/>
                </a:ext>
              </a:extLst>
            </p:cNvPr>
            <p:cNvGrpSpPr/>
            <p:nvPr/>
          </p:nvGrpSpPr>
          <p:grpSpPr>
            <a:xfrm>
              <a:off x="828210" y="4077072"/>
              <a:ext cx="1620180" cy="518865"/>
              <a:chOff x="827584" y="4062263"/>
              <a:chExt cx="1620180" cy="518865"/>
            </a:xfrm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5D5350C-56B6-C340-8244-6DD158694B54}"/>
                  </a:ext>
                </a:extLst>
              </p:cNvPr>
              <p:cNvSpPr/>
              <p:nvPr/>
            </p:nvSpPr>
            <p:spPr>
              <a:xfrm>
                <a:off x="827584" y="4293096"/>
                <a:ext cx="1224136" cy="28803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047AFBC-5B1F-A84B-8A1C-6A595F27174C}"/>
                  </a:ext>
                </a:extLst>
              </p:cNvPr>
              <p:cNvSpPr txBox="1"/>
              <p:nvPr/>
            </p:nvSpPr>
            <p:spPr>
              <a:xfrm>
                <a:off x="2231740" y="4062263"/>
                <a:ext cx="2160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4C49A312-1F55-0746-BBBF-58A890AE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55FF1F-3DE5-0E45-AF4C-3A615A5DA744}" type="slidenum">
              <a:rPr lang="it-IT" altLang="it-IT" sz="1400"/>
              <a:pPr eaLnBrk="1" hangingPunct="1"/>
              <a:t>27</a:t>
            </a:fld>
            <a:endParaRPr lang="it-IT" altLang="it-IT" sz="1400"/>
          </a:p>
        </p:txBody>
      </p:sp>
      <p:sp>
        <p:nvSpPr>
          <p:cNvPr id="54275" name="Footer Placeholder 5">
            <a:extLst>
              <a:ext uri="{FF2B5EF4-FFF2-40B4-BE49-F238E27FC236}">
                <a16:creationId xmlns:a16="http://schemas.microsoft.com/office/drawing/2014/main" id="{BE55E112-5E31-6A4E-BF6F-65D5F6B8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4276" name="Title 4">
            <a:extLst>
              <a:ext uri="{FF2B5EF4-FFF2-40B4-BE49-F238E27FC236}">
                <a16:creationId xmlns:a16="http://schemas.microsoft.com/office/drawing/2014/main" id="{E7585049-1027-A24A-BB90-AED3704CF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53" y="429076"/>
            <a:ext cx="86106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Quesito 1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54277" name="TextBox 10">
            <a:extLst>
              <a:ext uri="{FF2B5EF4-FFF2-40B4-BE49-F238E27FC236}">
                <a16:creationId xmlns:a16="http://schemas.microsoft.com/office/drawing/2014/main" id="{DC31C6F6-2323-584D-8DF8-3D078A24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011E8F0-441C-B141-9001-03D8E48B139A}"/>
              </a:ext>
            </a:extLst>
          </p:cNvPr>
          <p:cNvGrpSpPr/>
          <p:nvPr/>
        </p:nvGrpSpPr>
        <p:grpSpPr>
          <a:xfrm>
            <a:off x="145641" y="1125607"/>
            <a:ext cx="8655512" cy="3874626"/>
            <a:chOff x="145641" y="1125607"/>
            <a:chExt cx="8655512" cy="387462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460C320-E3C9-ED4B-ACCC-4346875E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641" y="1125607"/>
              <a:ext cx="8655512" cy="3874626"/>
            </a:xfrm>
            <a:prstGeom prst="rect">
              <a:avLst/>
            </a:prstGeom>
          </p:spPr>
        </p:pic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5B736B03-664D-0845-8784-5D5C5038C57F}"/>
                </a:ext>
              </a:extLst>
            </p:cNvPr>
            <p:cNvGrpSpPr/>
            <p:nvPr/>
          </p:nvGrpSpPr>
          <p:grpSpPr>
            <a:xfrm>
              <a:off x="683568" y="3101016"/>
              <a:ext cx="1620180" cy="544007"/>
              <a:chOff x="683568" y="3101016"/>
              <a:chExt cx="1620180" cy="544007"/>
            </a:xfrm>
          </p:grpSpPr>
          <p:cxnSp>
            <p:nvCxnSpPr>
              <p:cNvPr id="25" name="Connettore 2 24">
                <a:extLst>
                  <a:ext uri="{FF2B5EF4-FFF2-40B4-BE49-F238E27FC236}">
                    <a16:creationId xmlns:a16="http://schemas.microsoft.com/office/drawing/2014/main" id="{E4B8FC44-0A04-D74B-A6FC-23967E471135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flipV="1">
                <a:off x="1403648" y="3331850"/>
                <a:ext cx="792088" cy="15658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78252B1C-72E6-474E-9BF5-CB78F60B914A}"/>
                  </a:ext>
                </a:extLst>
              </p:cNvPr>
              <p:cNvSpPr/>
              <p:nvPr/>
            </p:nvSpPr>
            <p:spPr>
              <a:xfrm>
                <a:off x="683568" y="3331848"/>
                <a:ext cx="720080" cy="313175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3DED7629-E2C7-9A44-B392-1B5D39D71F34}"/>
                  </a:ext>
                </a:extLst>
              </p:cNvPr>
              <p:cNvSpPr txBox="1"/>
              <p:nvPr/>
            </p:nvSpPr>
            <p:spPr>
              <a:xfrm>
                <a:off x="2087724" y="3101016"/>
                <a:ext cx="2160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335AF4-A119-4044-B07F-E23333BB3D3F}"/>
              </a:ext>
            </a:extLst>
          </p:cNvPr>
          <p:cNvSpPr txBox="1"/>
          <p:nvPr/>
        </p:nvSpPr>
        <p:spPr>
          <a:xfrm>
            <a:off x="407593" y="5421091"/>
            <a:ext cx="8290520" cy="523220"/>
          </a:xfrm>
          <a:prstGeom prst="rect">
            <a:avLst/>
          </a:prstGeom>
          <a:solidFill>
            <a:srgbClr val="FFFEE8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Attenzione ad una lettura accurata dei simboli! 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9D35325C-290D-DF48-9E68-7A40B3FE78B5}"/>
              </a:ext>
            </a:extLst>
          </p:cNvPr>
          <p:cNvCxnSpPr/>
          <p:nvPr/>
        </p:nvCxnSpPr>
        <p:spPr>
          <a:xfrm flipH="1" flipV="1">
            <a:off x="683568" y="4944198"/>
            <a:ext cx="1224136" cy="472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96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F84DDCE2-5EFC-4A4B-8B0F-F3C3DE90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97AAC4-32C4-8342-B916-D3C3A1CDEE40}" type="slidenum">
              <a:rPr lang="it-IT" altLang="it-IT" sz="1400"/>
              <a:pPr eaLnBrk="1" hangingPunct="1"/>
              <a:t>28</a:t>
            </a:fld>
            <a:endParaRPr lang="it-IT" altLang="it-IT" sz="1400"/>
          </a:p>
        </p:txBody>
      </p:sp>
      <p:sp>
        <p:nvSpPr>
          <p:cNvPr id="55299" name="Footer Placeholder 5">
            <a:extLst>
              <a:ext uri="{FF2B5EF4-FFF2-40B4-BE49-F238E27FC236}">
                <a16:creationId xmlns:a16="http://schemas.microsoft.com/office/drawing/2014/main" id="{9B6CB520-6DC6-D940-B5CB-A3A99F09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5300" name="Title 4">
            <a:extLst>
              <a:ext uri="{FF2B5EF4-FFF2-40B4-BE49-F238E27FC236}">
                <a16:creationId xmlns:a16="http://schemas.microsoft.com/office/drawing/2014/main" id="{C0E0A3CB-B027-EA46-A299-B91FFFAA4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Quesito 2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55301" name="TextBox 10">
            <a:extLst>
              <a:ext uri="{FF2B5EF4-FFF2-40B4-BE49-F238E27FC236}">
                <a16:creationId xmlns:a16="http://schemas.microsoft.com/office/drawing/2014/main" id="{E2E876C1-752C-DF42-8A36-FA42FB92D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0AD1615-4970-0742-9F67-BAD7665D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067003"/>
            <a:ext cx="6146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06D7E414-0798-CE47-8855-CCBD990D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5A7A66-80BF-9243-AA7D-3C8DE9DE5282}" type="slidenum">
              <a:rPr lang="it-IT" altLang="it-IT" sz="1400"/>
              <a:pPr eaLnBrk="1" hangingPunct="1"/>
              <a:t>29</a:t>
            </a:fld>
            <a:endParaRPr lang="it-IT" altLang="it-IT" sz="1400"/>
          </a:p>
        </p:txBody>
      </p:sp>
      <p:sp>
        <p:nvSpPr>
          <p:cNvPr id="56323" name="Footer Placeholder 5">
            <a:extLst>
              <a:ext uri="{FF2B5EF4-FFF2-40B4-BE49-F238E27FC236}">
                <a16:creationId xmlns:a16="http://schemas.microsoft.com/office/drawing/2014/main" id="{66B9A8A7-3522-0940-BCEA-A81121BF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6324" name="Title 4">
            <a:extLst>
              <a:ext uri="{FF2B5EF4-FFF2-40B4-BE49-F238E27FC236}">
                <a16:creationId xmlns:a16="http://schemas.microsoft.com/office/drawing/2014/main" id="{D79977E3-6885-6C4C-80F9-C011B7938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162800" cy="8382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Una riflessione sui risultati ottenuti</a:t>
            </a:r>
            <a:endParaRPr lang="it-IT" altLang="it-IT" sz="36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56325" name="TextBox 10">
            <a:extLst>
              <a:ext uri="{FF2B5EF4-FFF2-40B4-BE49-F238E27FC236}">
                <a16:creationId xmlns:a16="http://schemas.microsoft.com/office/drawing/2014/main" id="{7142B4DA-2F5D-B947-BA40-318B9FA4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6326" name="TextBox 7">
            <a:extLst>
              <a:ext uri="{FF2B5EF4-FFF2-40B4-BE49-F238E27FC236}">
                <a16:creationId xmlns:a16="http://schemas.microsoft.com/office/drawing/2014/main" id="{B7A0C848-4AE7-BB44-ACC2-04CE63EE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Con la composizione di funzioni continue ottengo tante funzioni continue a partire da quelle elementari. Ecco degli esempi costruiti a partire dalla funzione y = sin(x).</a:t>
            </a:r>
          </a:p>
        </p:txBody>
      </p:sp>
      <p:pic>
        <p:nvPicPr>
          <p:cNvPr id="56327" name="Picture 6" descr="Schema2a_sin(x).jpg">
            <a:extLst>
              <a:ext uri="{FF2B5EF4-FFF2-40B4-BE49-F238E27FC236}">
                <a16:creationId xmlns:a16="http://schemas.microsoft.com/office/drawing/2014/main" id="{E255335B-4F71-A04E-900A-2F9E9F52F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780463" cy="3200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TextBox 7">
            <a:extLst>
              <a:ext uri="{FF2B5EF4-FFF2-40B4-BE49-F238E27FC236}">
                <a16:creationId xmlns:a16="http://schemas.microsoft.com/office/drawing/2014/main" id="{E2321591-AF1F-A649-9B4A-267FD14AF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15000"/>
            <a:ext cx="2057400" cy="923925"/>
          </a:xfrm>
          <a:prstGeom prst="rect">
            <a:avLst/>
          </a:prstGeom>
          <a:solidFill>
            <a:srgbClr val="FFFCEE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Sono esclusi dal dominio gli zeri del denominatore </a:t>
            </a: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it-IT" altLang="it-IT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1800" b="1">
                <a:latin typeface="Arial Narrow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3A3296E3-C50F-344B-BD40-A12299FD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C39C65-EE69-B44B-AFD5-A6D2546B4D83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0483" name="Footer Placeholder 5">
            <a:extLst>
              <a:ext uri="{FF2B5EF4-FFF2-40B4-BE49-F238E27FC236}">
                <a16:creationId xmlns:a16="http://schemas.microsoft.com/office/drawing/2014/main" id="{F85EC904-74E3-7847-BE21-2A801C57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0484" name="Title 5">
            <a:extLst>
              <a:ext uri="{FF2B5EF4-FFF2-40B4-BE49-F238E27FC236}">
                <a16:creationId xmlns:a16="http://schemas.microsoft.com/office/drawing/2014/main" id="{DC3E0ACB-3B4E-F946-B3B1-6A812C374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9144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Limite di una funzione in un punto 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CAEB9A69-7EE9-2041-B3A9-715694FFE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1430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</a:rPr>
              <a:t>ESEMPI</a:t>
            </a:r>
          </a:p>
        </p:txBody>
      </p:sp>
      <p:pic>
        <p:nvPicPr>
          <p:cNvPr id="20486" name="Picture 9" descr="Schermata 2016-07-31 alle 09.51.19.png">
            <a:extLst>
              <a:ext uri="{FF2B5EF4-FFF2-40B4-BE49-F238E27FC236}">
                <a16:creationId xmlns:a16="http://schemas.microsoft.com/office/drawing/2014/main" id="{FF763B88-16DE-6841-8A03-DB97405E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2027238" cy="381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10" descr="Schermata 2016-07-31 alle 09.52.32.png">
            <a:extLst>
              <a:ext uri="{FF2B5EF4-FFF2-40B4-BE49-F238E27FC236}">
                <a16:creationId xmlns:a16="http://schemas.microsoft.com/office/drawing/2014/main" id="{70A16A2C-DA34-2346-AAA2-300B297BE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882775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Schermata 2016-07-31 alle 09.57.21.png">
            <a:extLst>
              <a:ext uri="{FF2B5EF4-FFF2-40B4-BE49-F238E27FC236}">
                <a16:creationId xmlns:a16="http://schemas.microsoft.com/office/drawing/2014/main" id="{B78BF1A3-9180-F34C-B26D-4384BB9DC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1600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Schermata 2016-07-31 alle 10.01.01.png">
            <a:extLst>
              <a:ext uri="{FF2B5EF4-FFF2-40B4-BE49-F238E27FC236}">
                <a16:creationId xmlns:a16="http://schemas.microsoft.com/office/drawing/2014/main" id="{CF4941C6-A8DD-6141-AE60-0616E08F0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1687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Schermata 2016-07-31 alle 10.13.23.png">
            <a:extLst>
              <a:ext uri="{FF2B5EF4-FFF2-40B4-BE49-F238E27FC236}">
                <a16:creationId xmlns:a16="http://schemas.microsoft.com/office/drawing/2014/main" id="{A814A8A5-AB67-E64A-B449-476CDBA00C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336800" cy="389255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5" descr="Schermata 2016-07-31 alle 10.00.51.png">
            <a:extLst>
              <a:ext uri="{FF2B5EF4-FFF2-40B4-BE49-F238E27FC236}">
                <a16:creationId xmlns:a16="http://schemas.microsoft.com/office/drawing/2014/main" id="{6334F4B5-CF67-0447-86EF-C5A9BB488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1943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16991A5-248F-354C-8F47-B0B34D97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1CB5D3-8F63-8F47-8799-4D3795456A1C}" type="slidenum">
              <a:rPr lang="it-IT" altLang="it-IT" sz="1400"/>
              <a:pPr eaLnBrk="1" hangingPunct="1"/>
              <a:t>30</a:t>
            </a:fld>
            <a:endParaRPr lang="it-IT" altLang="it-IT" sz="1400"/>
          </a:p>
        </p:txBody>
      </p:sp>
      <p:sp>
        <p:nvSpPr>
          <p:cNvPr id="57347" name="Footer Placeholder 5">
            <a:extLst>
              <a:ext uri="{FF2B5EF4-FFF2-40B4-BE49-F238E27FC236}">
                <a16:creationId xmlns:a16="http://schemas.microsoft.com/office/drawing/2014/main" id="{50E5AC55-EE3D-0C42-8948-45E2DDE7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7348" name="Title 4">
            <a:extLst>
              <a:ext uri="{FF2B5EF4-FFF2-40B4-BE49-F238E27FC236}">
                <a16:creationId xmlns:a16="http://schemas.microsoft.com/office/drawing/2014/main" id="{401262AD-2985-CF4D-866E-0BF063079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0"/>
            <a:ext cx="6705600" cy="1219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Quali limiti NON posso calcolare con l’algebra dei limiti finiti?</a:t>
            </a:r>
          </a:p>
        </p:txBody>
      </p:sp>
      <p:sp>
        <p:nvSpPr>
          <p:cNvPr id="57349" name="TextBox 10">
            <a:extLst>
              <a:ext uri="{FF2B5EF4-FFF2-40B4-BE49-F238E27FC236}">
                <a16:creationId xmlns:a16="http://schemas.microsoft.com/office/drawing/2014/main" id="{CA8D5DFA-3D76-6A42-85AF-AD1097284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50" name="Rectangle 7">
            <a:extLst>
              <a:ext uri="{FF2B5EF4-FFF2-40B4-BE49-F238E27FC236}">
                <a16:creationId xmlns:a16="http://schemas.microsoft.com/office/drawing/2014/main" id="{2EC56F07-5FEB-8A4B-8E8B-8CB902596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86400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Proprio per calcolare questi limiti, la seconda parte della lezione presenta </a:t>
            </a:r>
            <a:r>
              <a:rPr lang="it-IT" altLang="it-IT" sz="3200" b="1" i="1">
                <a:solidFill>
                  <a:srgbClr val="0000FF"/>
                </a:solidFill>
                <a:latin typeface="Arial Narrow" panose="020B0604020202020204" pitchFamily="34" charset="0"/>
              </a:rPr>
              <a:t>l’Algebra dei limiti infiniti</a:t>
            </a:r>
            <a:r>
              <a:rPr lang="it-IT" altLang="it-IT" sz="3200" b="1">
                <a:latin typeface="Arial Narrow" panose="020B0604020202020204" pitchFamily="34" charset="0"/>
              </a:rPr>
              <a:t>.</a:t>
            </a:r>
          </a:p>
        </p:txBody>
      </p:sp>
      <p:sp>
        <p:nvSpPr>
          <p:cNvPr id="57351" name="Rectangle 8">
            <a:extLst>
              <a:ext uri="{FF2B5EF4-FFF2-40B4-BE49-F238E27FC236}">
                <a16:creationId xmlns:a16="http://schemas.microsoft.com/office/drawing/2014/main" id="{C93BB9F7-25BA-5149-8BF6-FF314B60E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A. Limiti di quozienti con denominatore che tende a 0</a:t>
            </a:r>
          </a:p>
        </p:txBody>
      </p:sp>
      <p:sp>
        <p:nvSpPr>
          <p:cNvPr id="57352" name="TextBox 16">
            <a:extLst>
              <a:ext uri="{FF2B5EF4-FFF2-40B4-BE49-F238E27FC236}">
                <a16:creationId xmlns:a16="http://schemas.microsoft.com/office/drawing/2014/main" id="{84ECA850-2F39-854E-833F-1C8584CE9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362200"/>
            <a:ext cx="1828800" cy="830263"/>
          </a:xfrm>
          <a:prstGeom prst="rect">
            <a:avLst/>
          </a:prstGeom>
          <a:solidFill>
            <a:srgbClr val="FFFCEE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NON posso dividere per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0</a:t>
            </a:r>
            <a:endParaRPr lang="it-IT" altLang="it-IT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3" name="Picture 15" descr="Schermata 2016-08-14 alle 18.19.45.png">
            <a:extLst>
              <a:ext uri="{FF2B5EF4-FFF2-40B4-BE49-F238E27FC236}">
                <a16:creationId xmlns:a16="http://schemas.microsoft.com/office/drawing/2014/main" id="{6B3A0B19-A1BB-7F45-BA94-3285BC105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3657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4" name="TextBox 17">
            <a:extLst>
              <a:ext uri="{FF2B5EF4-FFF2-40B4-BE49-F238E27FC236}">
                <a16:creationId xmlns:a16="http://schemas.microsoft.com/office/drawing/2014/main" id="{AFC78A48-79E2-4647-A5DD-809F1926E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81400"/>
            <a:ext cx="557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B. Limiti per </a:t>
            </a:r>
            <a:r>
              <a:rPr lang="it-IT" altLang="it-IT" sz="3200" b="1" i="1">
                <a:latin typeface="Times New Roman" panose="02020603050405020304" pitchFamily="18" charset="0"/>
                <a:ea typeface="Arial Narrow" panose="020B0604020202020204" pitchFamily="34" charset="0"/>
              </a:rPr>
              <a:t>x</a:t>
            </a:r>
            <a:r>
              <a:rPr lang="it-IT" altLang="it-IT" sz="3200" b="1">
                <a:latin typeface="Arial Narrow" panose="020B0604020202020204" pitchFamily="34" charset="0"/>
              </a:rPr>
              <a:t> che tende a infinito</a:t>
            </a:r>
          </a:p>
          <a:p>
            <a:pPr eaLnBrk="1" hangingPunct="1"/>
            <a:endParaRPr lang="it-IT" altLang="it-IT" sz="3200" b="1">
              <a:latin typeface="Arial Narrow" panose="020B0604020202020204" pitchFamily="34" charset="0"/>
            </a:endParaRPr>
          </a:p>
        </p:txBody>
      </p:sp>
      <p:sp>
        <p:nvSpPr>
          <p:cNvPr id="57355" name="TextBox 19">
            <a:extLst>
              <a:ext uri="{FF2B5EF4-FFF2-40B4-BE49-F238E27FC236}">
                <a16:creationId xmlns:a16="http://schemas.microsoft.com/office/drawing/2014/main" id="{303D6458-B0CA-EF44-8C97-4434C5F8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19600"/>
            <a:ext cx="2743200" cy="892175"/>
          </a:xfrm>
          <a:prstGeom prst="rect">
            <a:avLst/>
          </a:prstGeom>
          <a:solidFill>
            <a:srgbClr val="FFFCEE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/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∞</a:t>
            </a:r>
            <a:r>
              <a:rPr lang="it-IT" altLang="it-IT" b="1">
                <a:latin typeface="Arial Narrow" panose="020B0604020202020204" pitchFamily="34" charset="0"/>
              </a:rPr>
              <a:t> NON è un numero 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    da sostituire ad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57356" name="Picture 18" descr="Schermata 2016-08-14 alle 18.15.53.png">
            <a:extLst>
              <a:ext uri="{FF2B5EF4-FFF2-40B4-BE49-F238E27FC236}">
                <a16:creationId xmlns:a16="http://schemas.microsoft.com/office/drawing/2014/main" id="{97AB7450-C469-8244-876D-DAADC238A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325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D124EA65-EE3A-6C4D-A377-ACB497E0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510944-E1E9-6A4B-AE95-0E7640503953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22531" name="Footer Placeholder 5">
            <a:extLst>
              <a:ext uri="{FF2B5EF4-FFF2-40B4-BE49-F238E27FC236}">
                <a16:creationId xmlns:a16="http://schemas.microsoft.com/office/drawing/2014/main" id="{51978C80-7419-0A49-A032-2C31040C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2532" name="Title 5">
            <a:extLst>
              <a:ext uri="{FF2B5EF4-FFF2-40B4-BE49-F238E27FC236}">
                <a16:creationId xmlns:a16="http://schemas.microsoft.com/office/drawing/2014/main" id="{21C4F16A-3442-4143-8DF1-30CBF8258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4704"/>
            <a:ext cx="9067800" cy="648072"/>
          </a:xfrm>
        </p:spPr>
        <p:txBody>
          <a:bodyPr anchor="t"/>
          <a:lstStyle/>
          <a:p>
            <a:r>
              <a:rPr lang="it-IT" altLang="it-IT" sz="3200" b="1" dirty="0">
                <a:solidFill>
                  <a:srgbClr val="FF0000"/>
                </a:solidFill>
              </a:rPr>
              <a:t>Calcolare il limite di una funzione in un punto </a:t>
            </a:r>
            <a:br>
              <a:rPr lang="it-IT" altLang="it-IT" b="1" dirty="0">
                <a:solidFill>
                  <a:srgbClr val="FF0000"/>
                </a:solidFill>
              </a:rPr>
            </a:br>
            <a:endParaRPr lang="it-IT" altLang="it-IT" b="1" dirty="0">
              <a:solidFill>
                <a:srgbClr val="FF0000"/>
              </a:solidFill>
            </a:endParaRPr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C4FA0F18-E876-3B44-A2D2-697617795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5072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Il procedimento con grafico e tabella è semplice, ma lungo. Cerco allora un più rapido procedimento di tipo algebrico.</a:t>
            </a:r>
          </a:p>
          <a:p>
            <a:pPr eaLnBrk="1" hangingPunct="1"/>
            <a:endParaRPr lang="it-IT" altLang="it-IT" sz="1000" b="1" dirty="0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Quale può essere l’idea?</a:t>
            </a:r>
          </a:p>
          <a:p>
            <a:pPr eaLnBrk="1" hangingPunct="1"/>
            <a:endParaRPr lang="it-IT" altLang="it-IT" sz="1000" b="1" dirty="0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Ricordo i procedimenti per costruire funzioni a partire da poche funzioni elementari.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D073C277-056B-2F46-A277-7FE7E2B7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7996B1-681A-9648-8614-B1CA3F241268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0482" name="Footer Placeholder 5">
            <a:extLst>
              <a:ext uri="{FF2B5EF4-FFF2-40B4-BE49-F238E27FC236}">
                <a16:creationId xmlns:a16="http://schemas.microsoft.com/office/drawing/2014/main" id="{23378335-E3D0-CF43-BCD9-6E839075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0483" name="Title 5">
            <a:extLst>
              <a:ext uri="{FF2B5EF4-FFF2-40B4-BE49-F238E27FC236}">
                <a16:creationId xmlns:a16="http://schemas.microsoft.com/office/drawing/2014/main" id="{4E9F9218-A92A-0140-BC4F-21738D58E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382000" cy="838200"/>
          </a:xfrm>
        </p:spPr>
        <p:txBody>
          <a:bodyPr anchor="t"/>
          <a:lstStyle/>
          <a:p>
            <a:r>
              <a:rPr lang="it-IT" altLang="it-IT" b="1" dirty="0">
                <a:solidFill>
                  <a:srgbClr val="FF0000"/>
                </a:solidFill>
              </a:rPr>
              <a:t>Costruire funzioni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7F4E9C37-B5AB-FD45-B0C2-D3B78FF0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62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Un primo procedimento: applicare le quattro operazioni per costruire funzioni.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Ad esempio, che cosa succede se addiziono due funzioni?</a:t>
            </a:r>
            <a:endParaRPr lang="it-IT" altLang="it-IT" sz="2800" dirty="0"/>
          </a:p>
        </p:txBody>
      </p:sp>
      <p:pic>
        <p:nvPicPr>
          <p:cNvPr id="20485" name="Picture 7" descr="operazioni1.jpg">
            <a:extLst>
              <a:ext uri="{FF2B5EF4-FFF2-40B4-BE49-F238E27FC236}">
                <a16:creationId xmlns:a16="http://schemas.microsoft.com/office/drawing/2014/main" id="{630D932D-8CDD-CE4B-97FC-EE920388F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740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Schermata 2016-03-26 alle 12.13.40.png">
            <a:extLst>
              <a:ext uri="{FF2B5EF4-FFF2-40B4-BE49-F238E27FC236}">
                <a16:creationId xmlns:a16="http://schemas.microsoft.com/office/drawing/2014/main" id="{C34FAB2C-3F57-664B-8FD8-0CDC5235F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37338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16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B245FA8C-5D30-9F40-930D-F8696733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45225"/>
            <a:ext cx="30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D8B95E-D700-1246-A694-4DFCB3A210CC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4579" name="Footer Placeholder 5">
            <a:extLst>
              <a:ext uri="{FF2B5EF4-FFF2-40B4-BE49-F238E27FC236}">
                <a16:creationId xmlns:a16="http://schemas.microsoft.com/office/drawing/2014/main" id="{DEA215A9-805F-0B4A-BF38-401BC903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4580" name="Title 5">
            <a:extLst>
              <a:ext uri="{FF2B5EF4-FFF2-40B4-BE49-F238E27FC236}">
                <a16:creationId xmlns:a16="http://schemas.microsoft.com/office/drawing/2014/main" id="{451B2AF2-2E55-B641-94D1-09C321AAB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Limite di una somma di funzioni 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pic>
        <p:nvPicPr>
          <p:cNvPr id="24581" name="Picture 5" descr="Schermata 2016-07-31 alle 10.26.38.png">
            <a:extLst>
              <a:ext uri="{FF2B5EF4-FFF2-40B4-BE49-F238E27FC236}">
                <a16:creationId xmlns:a16="http://schemas.microsoft.com/office/drawing/2014/main" id="{D1CE7D00-3E14-7A49-8252-9A877833F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810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Schermata 2016-07-31 alle 09.27.06.png">
            <a:extLst>
              <a:ext uri="{FF2B5EF4-FFF2-40B4-BE49-F238E27FC236}">
                <a16:creationId xmlns:a16="http://schemas.microsoft.com/office/drawing/2014/main" id="{2349CD9E-197D-D548-AEDA-ED43A828F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865438" cy="426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8" descr="Schermata 2016-07-31 alle 10.31.44.png">
            <a:extLst>
              <a:ext uri="{FF2B5EF4-FFF2-40B4-BE49-F238E27FC236}">
                <a16:creationId xmlns:a16="http://schemas.microsoft.com/office/drawing/2014/main" id="{A742295A-DCB6-2943-AF99-8F3738A71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400"/>
            <a:ext cx="43434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9">
            <a:extLst>
              <a:ext uri="{FF2B5EF4-FFF2-40B4-BE49-F238E27FC236}">
                <a16:creationId xmlns:a16="http://schemas.microsoft.com/office/drawing/2014/main" id="{3880041D-B104-2443-9641-3E338590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85800"/>
            <a:ext cx="1820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ESEMPIO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601E5704-F217-304F-B869-23E3EA8D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45225"/>
            <a:ext cx="30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2EC717-A817-4A4D-9FA1-6027F6188DA5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26627" name="Footer Placeholder 5">
            <a:extLst>
              <a:ext uri="{FF2B5EF4-FFF2-40B4-BE49-F238E27FC236}">
                <a16:creationId xmlns:a16="http://schemas.microsoft.com/office/drawing/2014/main" id="{42DBECD1-7722-9942-9F58-8C06AA17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6628" name="Title 5">
            <a:extLst>
              <a:ext uri="{FF2B5EF4-FFF2-40B4-BE49-F238E27FC236}">
                <a16:creationId xmlns:a16="http://schemas.microsoft.com/office/drawing/2014/main" id="{AB51DD44-142B-CF45-B53B-47B02756E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344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Limite di una somma di funzioni 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26629" name="Rectangle 9">
            <a:extLst>
              <a:ext uri="{FF2B5EF4-FFF2-40B4-BE49-F238E27FC236}">
                <a16:creationId xmlns:a16="http://schemas.microsoft.com/office/drawing/2014/main" id="{6AEF2854-474F-A944-AFD7-036CA090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90600"/>
            <a:ext cx="263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IN GENERALE</a:t>
            </a:r>
          </a:p>
        </p:txBody>
      </p:sp>
      <p:sp>
        <p:nvSpPr>
          <p:cNvPr id="26630" name="TextBox 11">
            <a:extLst>
              <a:ext uri="{FF2B5EF4-FFF2-40B4-BE49-F238E27FC236}">
                <a16:creationId xmlns:a16="http://schemas.microsoft.com/office/drawing/2014/main" id="{66F4D8CE-AD0F-424A-AD2D-816D2B7C6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8686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000" b="1">
                <a:latin typeface="Arial Narrow" panose="020B0604020202020204" pitchFamily="34" charset="0"/>
              </a:rPr>
              <a:t>Il ragionamento seguito ha carattere generale e può essere ripetuto anche per calcolare il limite delle funzioni che si ottengono con altre operazioni algebriche, a partire da due date funzioni. </a:t>
            </a:r>
          </a:p>
          <a:p>
            <a:pPr eaLnBrk="1" hangingPunct="1"/>
            <a:r>
              <a:rPr lang="it-IT" altLang="it-IT" sz="3000" b="1">
                <a:latin typeface="Arial Narrow" panose="020B0604020202020204" pitchFamily="34" charset="0"/>
              </a:rPr>
              <a:t>È questa la prima regola </a:t>
            </a:r>
            <a:r>
              <a:rPr lang="it-IT" altLang="it-IT" sz="3000" b="1" i="1">
                <a:solidFill>
                  <a:srgbClr val="0000FF"/>
                </a:solidFill>
                <a:latin typeface="Arial Narrow" panose="020B0604020202020204" pitchFamily="34" charset="0"/>
              </a:rPr>
              <a:t>dell’Algebra dei limiti finiti</a:t>
            </a:r>
            <a:r>
              <a:rPr lang="it-IT" altLang="it-IT" sz="3000" b="1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</a:p>
          <a:p>
            <a:pPr algn="ctr" eaLnBrk="1" hangingPunct="1"/>
            <a:r>
              <a:rPr lang="it-IT" altLang="it-IT" sz="3000" b="1">
                <a:solidFill>
                  <a:srgbClr val="FF0000"/>
                </a:solidFill>
                <a:latin typeface="Arial Narrow" panose="020B0604020202020204" pitchFamily="34" charset="0"/>
              </a:rPr>
              <a:t>Attenzione</a:t>
            </a:r>
            <a:r>
              <a:rPr lang="it-IT" altLang="it-IT" sz="3000" b="1">
                <a:latin typeface="Arial Narrow" panose="020B0604020202020204" pitchFamily="34" charset="0"/>
              </a:rPr>
              <a:t> </a:t>
            </a:r>
          </a:p>
          <a:p>
            <a:pPr eaLnBrk="1" hangingPunct="1"/>
            <a:r>
              <a:rPr lang="it-IT" altLang="it-IT" sz="3000" b="1">
                <a:solidFill>
                  <a:srgbClr val="0000FF"/>
                </a:solidFill>
                <a:latin typeface="Arial Narrow" panose="020B0604020202020204" pitchFamily="34" charset="0"/>
              </a:rPr>
              <a:t>Al posto di </a:t>
            </a:r>
            <a:r>
              <a:rPr lang="it-IT" altLang="it-IT" sz="30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it-IT" altLang="it-IT" sz="3000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it-IT" altLang="it-IT" sz="3000" b="1" i="1">
                <a:solidFill>
                  <a:srgbClr val="0000FF"/>
                </a:solidFill>
                <a:latin typeface="Times New Roman" panose="02020603050405020304" pitchFamily="18" charset="0"/>
              </a:rPr>
              <a:t> m</a:t>
            </a:r>
            <a:r>
              <a:rPr lang="it-IT" altLang="it-IT" sz="3000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it-IT" altLang="it-IT" sz="3000" b="1" i="1">
                <a:solidFill>
                  <a:srgbClr val="0000FF"/>
                </a:solidFill>
                <a:latin typeface="Times New Roman" panose="02020603050405020304" pitchFamily="18" charset="0"/>
              </a:rPr>
              <a:t> p </a:t>
            </a:r>
            <a:r>
              <a:rPr lang="it-IT" altLang="it-IT" sz="3000" b="1">
                <a:solidFill>
                  <a:srgbClr val="0000FF"/>
                </a:solidFill>
                <a:latin typeface="Arial Narrow" panose="020B0604020202020204" pitchFamily="34" charset="0"/>
              </a:rPr>
              <a:t>NON posso sostituire il simbolo ∞.</a:t>
            </a:r>
            <a:r>
              <a:rPr lang="it-IT" altLang="it-IT" sz="3000" b="1">
                <a:latin typeface="Arial Narrow" panose="020B0604020202020204" pitchFamily="34" charset="0"/>
              </a:rPr>
              <a:t> </a:t>
            </a:r>
            <a:r>
              <a:rPr lang="it-IT" altLang="it-IT" sz="3000" b="1" i="1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</a:p>
          <a:p>
            <a:pPr eaLnBrk="1" hangingPunct="1"/>
            <a:endParaRPr lang="it-IT" altLang="it-IT" sz="3000" i="1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pic>
        <p:nvPicPr>
          <p:cNvPr id="26631" name="Picture 12" descr="Schermata 2016-07-31 alle 19.42.58.png">
            <a:extLst>
              <a:ext uri="{FF2B5EF4-FFF2-40B4-BE49-F238E27FC236}">
                <a16:creationId xmlns:a16="http://schemas.microsoft.com/office/drawing/2014/main" id="{5DFDC667-B848-8543-9DA8-D5E48CF07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486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2">
            <a:extLst>
              <a:ext uri="{FF2B5EF4-FFF2-40B4-BE49-F238E27FC236}">
                <a16:creationId xmlns:a16="http://schemas.microsoft.com/office/drawing/2014/main" id="{536DC36A-1620-7F47-A228-7F88C3E9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1981200" cy="892175"/>
          </a:xfrm>
          <a:prstGeom prst="rect">
            <a:avLst/>
          </a:prstGeom>
          <a:solidFill>
            <a:schemeClr val="bg1"/>
          </a:solidFill>
          <a:ln w="38100">
            <a:solidFill>
              <a:srgbClr val="FFD97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eaLnBrk="1" hangingPunct="1"/>
            <a:r>
              <a:rPr lang="it-IT" altLang="it-IT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numeri reali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47FA7C72-833E-EA46-AB24-A5F87836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45225"/>
            <a:ext cx="30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1EBC96-8201-5A4D-8C2E-0FB11C9B5370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8675" name="Footer Placeholder 5">
            <a:extLst>
              <a:ext uri="{FF2B5EF4-FFF2-40B4-BE49-F238E27FC236}">
                <a16:creationId xmlns:a16="http://schemas.microsoft.com/office/drawing/2014/main" id="{2F4CA6EB-7591-7F45-A802-46E00ED9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8676" name="Title 5">
            <a:extLst>
              <a:ext uri="{FF2B5EF4-FFF2-40B4-BE49-F238E27FC236}">
                <a16:creationId xmlns:a16="http://schemas.microsoft.com/office/drawing/2014/main" id="{56DA5310-2274-B144-9573-EF64E219F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Algebra dei limiti finiti </a:t>
            </a:r>
            <a:br>
              <a:rPr lang="it-IT" altLang="it-IT" b="1">
                <a:solidFill>
                  <a:srgbClr val="FF0000"/>
                </a:solidFill>
              </a:rPr>
            </a:br>
            <a:br>
              <a:rPr lang="it-IT" altLang="it-IT" b="1">
                <a:solidFill>
                  <a:srgbClr val="FF0000"/>
                </a:solidFill>
              </a:rPr>
            </a:br>
            <a:endParaRPr lang="it-IT" altLang="it-IT" b="1">
              <a:solidFill>
                <a:srgbClr val="FF0000"/>
              </a:solidFill>
            </a:endParaRPr>
          </a:p>
        </p:txBody>
      </p:sp>
      <p:sp>
        <p:nvSpPr>
          <p:cNvPr id="28677" name="Rectangle 9">
            <a:extLst>
              <a:ext uri="{FF2B5EF4-FFF2-40B4-BE49-F238E27FC236}">
                <a16:creationId xmlns:a16="http://schemas.microsoft.com/office/drawing/2014/main" id="{7FC42732-E6D6-A441-BD14-B892B057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914400"/>
            <a:ext cx="263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IN GENERALE</a:t>
            </a:r>
          </a:p>
        </p:txBody>
      </p:sp>
      <p:sp>
        <p:nvSpPr>
          <p:cNvPr id="28678" name="TextBox 7">
            <a:extLst>
              <a:ext uri="{FF2B5EF4-FFF2-40B4-BE49-F238E27FC236}">
                <a16:creationId xmlns:a16="http://schemas.microsoft.com/office/drawing/2014/main" id="{49A6557D-51B4-C744-B997-3AD1CD6D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Se sono dati</a:t>
            </a:r>
          </a:p>
        </p:txBody>
      </p:sp>
      <p:pic>
        <p:nvPicPr>
          <p:cNvPr id="28679" name="Picture 8" descr="Schermata 2016-07-31 alle 19.50.09.png">
            <a:extLst>
              <a:ext uri="{FF2B5EF4-FFF2-40B4-BE49-F238E27FC236}">
                <a16:creationId xmlns:a16="http://schemas.microsoft.com/office/drawing/2014/main" id="{59DF729D-B2B0-2D4D-8B0B-0D5FA81C6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648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12">
            <a:extLst>
              <a:ext uri="{FF2B5EF4-FFF2-40B4-BE49-F238E27FC236}">
                <a16:creationId xmlns:a16="http://schemas.microsoft.com/office/drawing/2014/main" id="{B47EB1C9-87EF-3147-838E-B2999CAF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Allora trovo</a:t>
            </a:r>
          </a:p>
        </p:txBody>
      </p:sp>
      <p:pic>
        <p:nvPicPr>
          <p:cNvPr id="28681" name="Picture 13" descr="Schermata 2016-07-31 alle 19.53.56.png">
            <a:extLst>
              <a:ext uri="{FF2B5EF4-FFF2-40B4-BE49-F238E27FC236}">
                <a16:creationId xmlns:a16="http://schemas.microsoft.com/office/drawing/2014/main" id="{A61D14CA-9192-864F-97C4-C5C2D4B61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24021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4">
            <a:extLst>
              <a:ext uri="{FF2B5EF4-FFF2-40B4-BE49-F238E27FC236}">
                <a16:creationId xmlns:a16="http://schemas.microsoft.com/office/drawing/2014/main" id="{F74E90EE-8915-F14A-BF46-799498B39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48200"/>
            <a:ext cx="1828800" cy="838200"/>
          </a:xfrm>
          <a:prstGeom prst="rect">
            <a:avLst/>
          </a:prstGeom>
          <a:solidFill>
            <a:srgbClr val="FFFCEE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Non posso dividere per 0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AC99B2-C436-C84C-A3BB-0CB8437CFEE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172200" y="4648200"/>
            <a:ext cx="5334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777EB7-640B-7E45-B263-472FB999831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48400" y="5181600"/>
            <a:ext cx="457200" cy="4572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TextBox 12">
            <a:extLst>
              <a:ext uri="{FF2B5EF4-FFF2-40B4-BE49-F238E27FC236}">
                <a16:creationId xmlns:a16="http://schemas.microsoft.com/office/drawing/2014/main" id="{21D26867-4C7C-5440-B589-4CD75F337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1981200" cy="892175"/>
          </a:xfrm>
          <a:prstGeom prst="rect">
            <a:avLst/>
          </a:prstGeom>
          <a:solidFill>
            <a:schemeClr val="bg1"/>
          </a:solidFill>
          <a:ln w="38100">
            <a:solidFill>
              <a:srgbClr val="FFD97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eaLnBrk="1" hangingPunct="1"/>
            <a:r>
              <a:rPr lang="it-IT" altLang="it-IT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numeri reali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3BED8AB1-18F3-914A-AB43-F5A24201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Come è organizzato il calcolo dei limiti</a:t>
            </a:r>
            <a:endParaRPr lang="it-IT" altLang="it-IT" sz="4000" b="1" baseline="30000" dirty="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AC20FB41-22B3-E142-BC91-76795D203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6295F-8708-0940-B61A-0C5403619CA1}" type="slidenum">
              <a:rPr lang="it-IT" altLang="it-IT" sz="12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 dirty="0"/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BAC1A966-FA4B-BA49-A322-4757ABCF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5364" name="TextBox 9">
            <a:extLst>
              <a:ext uri="{FF2B5EF4-FFF2-40B4-BE49-F238E27FC236}">
                <a16:creationId xmlns:a16="http://schemas.microsoft.com/office/drawing/2014/main" id="{A103F3FD-8022-774C-AC98-13201AB4B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23" y="959532"/>
            <a:ext cx="8350696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Pensa alla tante funzioni che hai incontrato finora: calcolare il limite di ognuna di queste funzioni in uno dei suoi punti sarebbe un’impresa impossibile!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Ecco invece il percorso molto più rapido che seguirai: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Calcolo i limiti di poche funzioni elementari.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Studio le regole dell’</a:t>
            </a:r>
            <a:r>
              <a:rPr lang="it-IT" altLang="it-IT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Algebra dei limiti </a:t>
            </a: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per calcolare i limiti di tutte le funzioni ottenute da quelle elementari con procedimenti noti.   </a:t>
            </a:r>
          </a:p>
        </p:txBody>
      </p:sp>
      <p:pic>
        <p:nvPicPr>
          <p:cNvPr id="15365" name="Picture 10" descr="Schermata 2014-11-13 alle 09.18.43.png">
            <a:extLst>
              <a:ext uri="{FF2B5EF4-FFF2-40B4-BE49-F238E27FC236}">
                <a16:creationId xmlns:a16="http://schemas.microsoft.com/office/drawing/2014/main" id="{5F164CB7-66D4-F14D-B244-DF0F6EADD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6" y="4551527"/>
            <a:ext cx="345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6">
            <a:extLst>
              <a:ext uri="{FF2B5EF4-FFF2-40B4-BE49-F238E27FC236}">
                <a16:creationId xmlns:a16="http://schemas.microsoft.com/office/drawing/2014/main" id="{B9A27D92-788B-0F4F-9F0C-CE7181AB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00" y="4052907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FF"/>
                </a:solidFill>
                <a:latin typeface="Arial Narrow" panose="020B0604020202020204" pitchFamily="34" charset="0"/>
              </a:rPr>
              <a:t>Esempi di funzioni  ottenute con 3 funzioni elementari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03636E-83A3-5A4A-8D8F-75D450DB6A20}"/>
              </a:ext>
            </a:extLst>
          </p:cNvPr>
          <p:cNvSpPr txBox="1"/>
          <p:nvPr/>
        </p:nvSpPr>
        <p:spPr>
          <a:xfrm>
            <a:off x="-419725" y="3267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963150-CE81-654F-8A75-936F53E0B631}"/>
              </a:ext>
            </a:extLst>
          </p:cNvPr>
          <p:cNvSpPr txBox="1"/>
          <p:nvPr/>
        </p:nvSpPr>
        <p:spPr>
          <a:xfrm>
            <a:off x="6086007" y="5726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AFDBA-A30F-8F44-A9E1-2E38C1A2CA29}"/>
              </a:ext>
            </a:extLst>
          </p:cNvPr>
          <p:cNvSpPr txBox="1"/>
          <p:nvPr/>
        </p:nvSpPr>
        <p:spPr>
          <a:xfrm>
            <a:off x="5786203" y="5561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1CAB0A-A142-B54D-9989-57921A54A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68" y="5011805"/>
            <a:ext cx="4101332" cy="9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4675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94211</TotalTime>
  <Words>1056</Words>
  <Application>Microsoft Macintosh PowerPoint</Application>
  <PresentationFormat>Presentazione su schermo (4:3)</PresentationFormat>
  <Paragraphs>189</Paragraphs>
  <Slides>30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Arial Narrow</vt:lpstr>
      <vt:lpstr>Arial Narrow Bold</vt:lpstr>
      <vt:lpstr>Calibri</vt:lpstr>
      <vt:lpstr>Times New Roman</vt:lpstr>
      <vt:lpstr>Struttura predefinita</vt:lpstr>
      <vt:lpstr>Algebra dei limiti finiti </vt:lpstr>
      <vt:lpstr>Limite di una funzione in un punto   </vt:lpstr>
      <vt:lpstr>Limite di una funzione in un punto   </vt:lpstr>
      <vt:lpstr>Calcolare il limite di una funzione in un punto  </vt:lpstr>
      <vt:lpstr>Costruire funzioni</vt:lpstr>
      <vt:lpstr>Limite di una somma di funzioni   </vt:lpstr>
      <vt:lpstr>Limite di una somma di funzioni   </vt:lpstr>
      <vt:lpstr>Algebra dei limiti finiti   </vt:lpstr>
      <vt:lpstr>Come è organizzato il calcolo dei limiti</vt:lpstr>
      <vt:lpstr>Un problema aperto  </vt:lpstr>
      <vt:lpstr>Funzione continua in un punto</vt:lpstr>
      <vt:lpstr>Funzioni continue nell’insieme R dei reali</vt:lpstr>
      <vt:lpstr>Funzione continua nell’insieme R dei reali</vt:lpstr>
      <vt:lpstr>Funzioni continue e calcolo di limiti</vt:lpstr>
      <vt:lpstr>Funzioni continue nell’insieme R dei reali</vt:lpstr>
      <vt:lpstr>Esempi di limiti ‘calcolati per continuità’</vt:lpstr>
      <vt:lpstr>Il procedimento è valido solo per queste quattro funzioni elementari?    </vt:lpstr>
      <vt:lpstr>Algebra delle funzioni continue  </vt:lpstr>
      <vt:lpstr>Altri esempi di funzioni continue in R   </vt:lpstr>
      <vt:lpstr>Altri esempi di funzioni continue in R   </vt:lpstr>
      <vt:lpstr>Altri esempi di funzioni continue in R   </vt:lpstr>
      <vt:lpstr>Esempi di limiti calcolati per continuità  </vt:lpstr>
      <vt:lpstr>Esempi di limiti che NON posso calcolare per continuità  </vt:lpstr>
      <vt:lpstr>Presentazione standard di PowerPoint</vt:lpstr>
      <vt:lpstr>Presentazione standard di PowerPoint</vt:lpstr>
      <vt:lpstr>Quesito 1</vt:lpstr>
      <vt:lpstr>Quesito 1</vt:lpstr>
      <vt:lpstr>Quesito 2</vt:lpstr>
      <vt:lpstr>Una riflessione sui risultati ottenuti</vt:lpstr>
      <vt:lpstr>Quali limiti NON posso calcolare con l’algebra dei limiti finiti?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Acustica_Presenta2</dc:title>
  <dc:subject/>
  <dc:creator>Valenti</dc:creator>
  <cp:keywords/>
  <dc:description/>
  <cp:lastModifiedBy>Microsoft Office User</cp:lastModifiedBy>
  <cp:revision>2472</cp:revision>
  <dcterms:created xsi:type="dcterms:W3CDTF">2016-08-13T18:23:44Z</dcterms:created>
  <dcterms:modified xsi:type="dcterms:W3CDTF">2021-04-23T16:39:02Z</dcterms:modified>
  <cp:category/>
</cp:coreProperties>
</file>